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Artegra Sans Extended Bold" panose="02000805050000020004" pitchFamily="2" charset="0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ontserrat Semi-Bold" pitchFamily="2" charset="0"/>
      <p:regular r:id="rId22"/>
      <p:bold r:id="rId23"/>
    </p:embeddedFont>
    <p:embeddedFont>
      <p:font typeface="Montserrat Semi-Bold Bold" pitchFamily="2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28" autoAdjust="0"/>
  </p:normalViewPr>
  <p:slideViewPr>
    <p:cSldViewPr>
      <p:cViewPr>
        <p:scale>
          <a:sx n="27" d="100"/>
          <a:sy n="27" d="100"/>
        </p:scale>
        <p:origin x="3320" y="18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9CF10-9272-8041-A574-51947CEDF516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E1383-490E-C948-B3B8-5C56102FE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820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E1383-490E-C948-B3B8-5C56102FE86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863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jpeg"/><Relationship Id="rId18" Type="http://schemas.openxmlformats.org/officeDocument/2006/relationships/image" Target="../media/image61.png"/><Relationship Id="rId26" Type="http://schemas.openxmlformats.org/officeDocument/2006/relationships/image" Target="../media/image69.pn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jpeg"/><Relationship Id="rId25" Type="http://schemas.openxmlformats.org/officeDocument/2006/relationships/image" Target="../media/image68.png"/><Relationship Id="rId2" Type="http://schemas.openxmlformats.org/officeDocument/2006/relationships/image" Target="../media/image45.jpeg"/><Relationship Id="rId16" Type="http://schemas.openxmlformats.org/officeDocument/2006/relationships/image" Target="../media/image59.png"/><Relationship Id="rId20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jpeg"/><Relationship Id="rId24" Type="http://schemas.openxmlformats.org/officeDocument/2006/relationships/image" Target="../media/image67.png"/><Relationship Id="rId5" Type="http://schemas.openxmlformats.org/officeDocument/2006/relationships/image" Target="../media/image48.jpeg"/><Relationship Id="rId15" Type="http://schemas.openxmlformats.org/officeDocument/2006/relationships/image" Target="../media/image58.jpeg"/><Relationship Id="rId23" Type="http://schemas.openxmlformats.org/officeDocument/2006/relationships/image" Target="../media/image66.jpeg"/><Relationship Id="rId28" Type="http://schemas.openxmlformats.org/officeDocument/2006/relationships/image" Target="../media/image71.jpeg"/><Relationship Id="rId10" Type="http://schemas.openxmlformats.org/officeDocument/2006/relationships/image" Target="../media/image53.jpeg"/><Relationship Id="rId19" Type="http://schemas.openxmlformats.org/officeDocument/2006/relationships/image" Target="../media/image62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Relationship Id="rId22" Type="http://schemas.openxmlformats.org/officeDocument/2006/relationships/image" Target="../media/image65.jpeg"/><Relationship Id="rId27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hyperlink" Target="mailto://?to=sales@car-group.ru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74.png"/><Relationship Id="rId12" Type="http://schemas.openxmlformats.org/officeDocument/2006/relationships/hyperlink" Target="tel://88002011167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78.png"/><Relationship Id="rId5" Type="http://schemas.openxmlformats.org/officeDocument/2006/relationships/image" Target="../media/image43.png"/><Relationship Id="rId10" Type="http://schemas.openxmlformats.org/officeDocument/2006/relationships/image" Target="../media/image77.svg"/><Relationship Id="rId4" Type="http://schemas.openxmlformats.org/officeDocument/2006/relationships/image" Target="../media/image73.png"/><Relationship Id="rId9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1701" t="58307" r="14863" b="746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999"/>
          </a:blip>
          <a:srcRect l="9284" t="9622" r="552" b="9622"/>
          <a:stretch>
            <a:fillRect/>
          </a:stretch>
        </p:blipFill>
        <p:spPr>
          <a:xfrm>
            <a:off x="-1613517" y="0"/>
            <a:ext cx="19395280" cy="115808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t="15681" b="26294"/>
          <a:stretch>
            <a:fillRect/>
          </a:stretch>
        </p:blipFill>
        <p:spPr>
          <a:xfrm>
            <a:off x="3339375" y="1775464"/>
            <a:ext cx="11609249" cy="67360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20569" t="15526" r="18259" b="9707"/>
          <a:stretch>
            <a:fillRect/>
          </a:stretch>
        </p:blipFill>
        <p:spPr>
          <a:xfrm>
            <a:off x="3761782" y="1775464"/>
            <a:ext cx="11186842" cy="7691190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3550579" y="1028700"/>
            <a:ext cx="11186842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550579" y="8956228"/>
            <a:ext cx="11186842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68641" y="1731181"/>
            <a:ext cx="6890659" cy="6857470"/>
            <a:chOff x="0" y="0"/>
            <a:chExt cx="1814824" cy="18060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14824" cy="1806083"/>
            </a:xfrm>
            <a:custGeom>
              <a:avLst/>
              <a:gdLst/>
              <a:ahLst/>
              <a:cxnLst/>
              <a:rect l="l" t="t" r="r" b="b"/>
              <a:pathLst>
                <a:path w="1814824" h="1806083">
                  <a:moveTo>
                    <a:pt x="0" y="0"/>
                  </a:moveTo>
                  <a:lnTo>
                    <a:pt x="1814824" y="0"/>
                  </a:lnTo>
                  <a:lnTo>
                    <a:pt x="1814824" y="1806083"/>
                  </a:lnTo>
                  <a:lnTo>
                    <a:pt x="0" y="1806083"/>
                  </a:lnTo>
                  <a:close/>
                </a:path>
              </a:pathLst>
            </a:custGeom>
            <a:solidFill>
              <a:srgbClr val="FCC1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35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4435077"/>
            <a:ext cx="409280" cy="4092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3171350"/>
            <a:ext cx="409280" cy="4092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446" t="3543" b="3543"/>
          <a:stretch>
            <a:fillRect/>
          </a:stretch>
        </p:blipFill>
        <p:spPr>
          <a:xfrm>
            <a:off x="9600020" y="7538393"/>
            <a:ext cx="7374790" cy="11098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6117421"/>
            <a:ext cx="409280" cy="4092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6987387"/>
            <a:ext cx="409280" cy="40928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028700" y="8561123"/>
            <a:ext cx="6256114" cy="87145"/>
            <a:chOff x="0" y="0"/>
            <a:chExt cx="1647701" cy="229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47701" cy="22952"/>
            </a:xfrm>
            <a:custGeom>
              <a:avLst/>
              <a:gdLst/>
              <a:ahLst/>
              <a:cxnLst/>
              <a:rect l="l" t="t" r="r" b="b"/>
              <a:pathLst>
                <a:path w="1647701" h="22952">
                  <a:moveTo>
                    <a:pt x="11476" y="0"/>
                  </a:moveTo>
                  <a:lnTo>
                    <a:pt x="1636225" y="0"/>
                  </a:lnTo>
                  <a:cubicBezTo>
                    <a:pt x="1639269" y="0"/>
                    <a:pt x="1642188" y="1209"/>
                    <a:pt x="1644340" y="3361"/>
                  </a:cubicBezTo>
                  <a:cubicBezTo>
                    <a:pt x="1646492" y="5513"/>
                    <a:pt x="1647701" y="8432"/>
                    <a:pt x="1647701" y="11476"/>
                  </a:cubicBezTo>
                  <a:lnTo>
                    <a:pt x="1647701" y="11476"/>
                  </a:lnTo>
                  <a:cubicBezTo>
                    <a:pt x="1647701" y="14519"/>
                    <a:pt x="1646492" y="17438"/>
                    <a:pt x="1644340" y="19591"/>
                  </a:cubicBezTo>
                  <a:cubicBezTo>
                    <a:pt x="1642188" y="21743"/>
                    <a:pt x="1639269" y="22952"/>
                    <a:pt x="1636225" y="22952"/>
                  </a:cubicBezTo>
                  <a:lnTo>
                    <a:pt x="11476" y="22952"/>
                  </a:lnTo>
                  <a:cubicBezTo>
                    <a:pt x="8432" y="22952"/>
                    <a:pt x="5513" y="21743"/>
                    <a:pt x="3361" y="19591"/>
                  </a:cubicBezTo>
                  <a:cubicBezTo>
                    <a:pt x="1209" y="17438"/>
                    <a:pt x="0" y="14519"/>
                    <a:pt x="0" y="11476"/>
                  </a:cubicBezTo>
                  <a:lnTo>
                    <a:pt x="0" y="11476"/>
                  </a:lnTo>
                  <a:cubicBezTo>
                    <a:pt x="0" y="8432"/>
                    <a:pt x="1209" y="5513"/>
                    <a:pt x="3361" y="3361"/>
                  </a:cubicBezTo>
                  <a:cubicBezTo>
                    <a:pt x="5513" y="1209"/>
                    <a:pt x="8432" y="0"/>
                    <a:pt x="11476" y="0"/>
                  </a:cubicBezTo>
                  <a:close/>
                </a:path>
              </a:pathLst>
            </a:custGeom>
            <a:solidFill>
              <a:srgbClr val="D91F2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35"/>
                </a:lnSpc>
              </a:pPr>
              <a:endParaRPr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r="14097"/>
          <a:stretch>
            <a:fillRect/>
          </a:stretch>
        </p:blipFill>
        <p:spPr>
          <a:xfrm rot="5674611">
            <a:off x="10524892" y="1470536"/>
            <a:ext cx="6269753" cy="667096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876162" y="3127677"/>
            <a:ext cx="7267838" cy="4775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800" dirty="0">
                <a:solidFill>
                  <a:srgbClr val="000000"/>
                </a:solidFill>
                <a:latin typeface="Montserrat Semi-Bold Bold"/>
              </a:rPr>
              <a:t>35 РЕГИОНОВ ОБСЛУЖИВАНИЯ ВЫЕЗДНОГО СЕРВИСА</a:t>
            </a:r>
          </a:p>
          <a:p>
            <a:pPr>
              <a:lnSpc>
                <a:spcPts val="3360"/>
              </a:lnSpc>
            </a:pPr>
            <a:endParaRPr lang="en-US" sz="2800" dirty="0">
              <a:solidFill>
                <a:srgbClr val="000000"/>
              </a:solidFill>
              <a:latin typeface="Montserrat Semi-Bold Bold"/>
            </a:endParaRPr>
          </a:p>
          <a:p>
            <a:pPr>
              <a:lnSpc>
                <a:spcPts val="3360"/>
              </a:lnSpc>
            </a:pPr>
            <a:r>
              <a:rPr lang="en-US" sz="2800" dirty="0">
                <a:solidFill>
                  <a:srgbClr val="000000"/>
                </a:solidFill>
                <a:latin typeface="Montserrat Semi-Bold Bold"/>
              </a:rPr>
              <a:t>3 СОВРЕМЕННЫЕ РЕМЗОНЫ ДЛЯ ПРОИЗВОДСТВА РЕМОНТА ЛЮБОЙ СТЕПЕНИ СЛОЖНОСТИ</a:t>
            </a:r>
          </a:p>
          <a:p>
            <a:pPr>
              <a:lnSpc>
                <a:spcPts val="3360"/>
              </a:lnSpc>
            </a:pPr>
            <a:endParaRPr lang="en-US" sz="2800" dirty="0">
              <a:solidFill>
                <a:srgbClr val="000000"/>
              </a:solidFill>
              <a:latin typeface="Montserrat Semi-Bold Bold"/>
            </a:endParaRPr>
          </a:p>
          <a:p>
            <a:pPr>
              <a:lnSpc>
                <a:spcPts val="3360"/>
              </a:lnSpc>
            </a:pPr>
            <a:r>
              <a:rPr lang="en-US" sz="2800" dirty="0">
                <a:solidFill>
                  <a:srgbClr val="000000"/>
                </a:solidFill>
                <a:latin typeface="Montserrat Semi-Bold Bold"/>
              </a:rPr>
              <a:t>СЛУЖБА ЭВАКУАЦИИ</a:t>
            </a:r>
          </a:p>
          <a:p>
            <a:pPr>
              <a:lnSpc>
                <a:spcPts val="3360"/>
              </a:lnSpc>
            </a:pPr>
            <a:endParaRPr lang="en-US" sz="2800" dirty="0">
              <a:solidFill>
                <a:srgbClr val="000000"/>
              </a:solidFill>
              <a:latin typeface="Montserrat Semi-Bold Bold"/>
            </a:endParaRPr>
          </a:p>
          <a:p>
            <a:pPr>
              <a:lnSpc>
                <a:spcPts val="3360"/>
              </a:lnSpc>
            </a:pPr>
            <a:r>
              <a:rPr lang="en-US" sz="2800" dirty="0">
                <a:solidFill>
                  <a:srgbClr val="000000"/>
                </a:solidFill>
                <a:latin typeface="Montserrat Semi-Bold Bold"/>
              </a:rPr>
              <a:t>ОБСЛУЖИВАНИЕ ПО СИСТЕМЕ </a:t>
            </a:r>
          </a:p>
          <a:p>
            <a:pPr>
              <a:lnSpc>
                <a:spcPts val="3360"/>
              </a:lnSpc>
            </a:pPr>
            <a:r>
              <a:rPr lang="en-US" sz="2800" dirty="0">
                <a:solidFill>
                  <a:srgbClr val="000000"/>
                </a:solidFill>
                <a:latin typeface="Montserrat Semi-Bold Bold"/>
              </a:rPr>
              <a:t>FULL-SERVICE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1706185"/>
            <a:ext cx="7151442" cy="763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5600">
                <a:solidFill>
                  <a:srgbClr val="000000"/>
                </a:solidFill>
                <a:latin typeface="Montserrat Semi-Bold Bold"/>
              </a:rPr>
              <a:t>РЕМОНТ И ТО 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398099">
            <a:off x="13124513" y="4609992"/>
            <a:ext cx="5367193" cy="25986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87919">
            <a:off x="2095605" y="1313638"/>
            <a:ext cx="13880145" cy="81835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4305434" y="6285202"/>
            <a:ext cx="24876448" cy="45682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035677" y="4981522"/>
            <a:ext cx="405312" cy="6060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58631" y="6812598"/>
            <a:ext cx="359916" cy="5381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574466" y="5574406"/>
            <a:ext cx="296989" cy="4440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338968" y="6326805"/>
            <a:ext cx="387801" cy="5798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18463" y="7246655"/>
            <a:ext cx="366630" cy="5482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88496" y="5882709"/>
            <a:ext cx="387801" cy="5798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304087" y="5891233"/>
            <a:ext cx="382101" cy="57136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064652" y="4686213"/>
            <a:ext cx="394975" cy="5906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710109" y="4521243"/>
            <a:ext cx="407313" cy="6090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352013" y="7246655"/>
            <a:ext cx="366630" cy="5482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211413" y="5796454"/>
            <a:ext cx="454305" cy="67933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071936" y="7246655"/>
            <a:ext cx="366630" cy="54823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790609" y="4981522"/>
            <a:ext cx="396491" cy="59288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187100" y="6862575"/>
            <a:ext cx="441860" cy="66072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971842" y="2783027"/>
            <a:ext cx="390609" cy="58408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078652" y="4255308"/>
            <a:ext cx="403080" cy="60273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32790" y="7794886"/>
            <a:ext cx="412356" cy="61660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36446" y="5225088"/>
            <a:ext cx="382101" cy="57136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234631" y="5891233"/>
            <a:ext cx="384699" cy="57525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019063" y="4570418"/>
            <a:ext cx="384699" cy="57525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52808" y="5284559"/>
            <a:ext cx="342329" cy="51189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77904" y="6936991"/>
            <a:ext cx="342329" cy="51189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13765" y="6475788"/>
            <a:ext cx="342329" cy="51189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936265" y="5405389"/>
            <a:ext cx="241639" cy="361329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805391" y="5276831"/>
            <a:ext cx="241639" cy="36132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605517" y="4464447"/>
            <a:ext cx="241639" cy="361329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89289" y="6906694"/>
            <a:ext cx="241639" cy="361329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248105" y="6631934"/>
            <a:ext cx="241639" cy="361329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51377" y="7065990"/>
            <a:ext cx="241639" cy="3613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14455" y="5239956"/>
            <a:ext cx="362215" cy="541630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>
            <a:off x="7015491" y="762962"/>
            <a:ext cx="9953245" cy="1240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11"/>
              </a:lnSpc>
            </a:pPr>
            <a:r>
              <a:rPr lang="en-US" sz="2399">
                <a:solidFill>
                  <a:srgbClr val="000000"/>
                </a:solidFill>
                <a:latin typeface="Montserrat Semi-Bold Bold"/>
              </a:rPr>
              <a:t>ПРЕДОСТАВЛЯЕМ ГАРАНТИЙНОЕ И ПОСТГАРАНТИЙНОЕ ОБСЛУЖИВАНИЕ ТЕХНИКИ И РЕМОНТ НА ТЕРРИТОРИИ ЗАКАЗЧИКА В 35 РЕГИОНАХ РОССИИ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28700" y="743518"/>
            <a:ext cx="2776691" cy="1422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2"/>
              </a:lnSpc>
            </a:pPr>
            <a:r>
              <a:rPr lang="en-US" sz="10287">
                <a:solidFill>
                  <a:srgbClr val="D91F28"/>
                </a:solidFill>
                <a:latin typeface="Artegra Sans Extended Bold"/>
              </a:rPr>
              <a:t>35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368925" y="792632"/>
            <a:ext cx="3205541" cy="1133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79"/>
              </a:lnSpc>
            </a:pPr>
            <a:r>
              <a:rPr lang="en-US" sz="3318">
                <a:solidFill>
                  <a:srgbClr val="000000"/>
                </a:solidFill>
                <a:latin typeface="Montserrat Semi-Bold Bold"/>
              </a:rPr>
              <a:t>РЕГИОНОВ</a:t>
            </a:r>
          </a:p>
          <a:p>
            <a:pPr>
              <a:lnSpc>
                <a:spcPts val="4579"/>
              </a:lnSpc>
            </a:pPr>
            <a:r>
              <a:rPr lang="en-US" sz="3318">
                <a:solidFill>
                  <a:srgbClr val="000000"/>
                </a:solidFill>
                <a:latin typeface="Montserrat Semi-Bold Bold"/>
              </a:rPr>
              <a:t>РОССИИ</a:t>
            </a:r>
          </a:p>
        </p:txBody>
      </p:sp>
      <p:grpSp>
        <p:nvGrpSpPr>
          <p:cNvPr id="37" name="Group 37"/>
          <p:cNvGrpSpPr/>
          <p:nvPr/>
        </p:nvGrpSpPr>
        <p:grpSpPr>
          <a:xfrm rot="5400000">
            <a:off x="6372190" y="1414794"/>
            <a:ext cx="965173" cy="47643"/>
            <a:chOff x="0" y="0"/>
            <a:chExt cx="254202" cy="12548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54202" cy="12548"/>
            </a:xfrm>
            <a:custGeom>
              <a:avLst/>
              <a:gdLst/>
              <a:ahLst/>
              <a:cxnLst/>
              <a:rect l="l" t="t" r="r" b="b"/>
              <a:pathLst>
                <a:path w="254202" h="12548">
                  <a:moveTo>
                    <a:pt x="6274" y="0"/>
                  </a:moveTo>
                  <a:lnTo>
                    <a:pt x="247928" y="0"/>
                  </a:lnTo>
                  <a:cubicBezTo>
                    <a:pt x="249592" y="0"/>
                    <a:pt x="251188" y="661"/>
                    <a:pt x="252364" y="1838"/>
                  </a:cubicBezTo>
                  <a:cubicBezTo>
                    <a:pt x="253541" y="3014"/>
                    <a:pt x="254202" y="4610"/>
                    <a:pt x="254202" y="6274"/>
                  </a:cubicBezTo>
                  <a:lnTo>
                    <a:pt x="254202" y="6274"/>
                  </a:lnTo>
                  <a:cubicBezTo>
                    <a:pt x="254202" y="7938"/>
                    <a:pt x="253541" y="9534"/>
                    <a:pt x="252364" y="10710"/>
                  </a:cubicBezTo>
                  <a:cubicBezTo>
                    <a:pt x="251188" y="11887"/>
                    <a:pt x="249592" y="12548"/>
                    <a:pt x="247928" y="12548"/>
                  </a:cubicBezTo>
                  <a:lnTo>
                    <a:pt x="6274" y="12548"/>
                  </a:lnTo>
                  <a:cubicBezTo>
                    <a:pt x="4610" y="12548"/>
                    <a:pt x="3014" y="11887"/>
                    <a:pt x="1838" y="10710"/>
                  </a:cubicBezTo>
                  <a:cubicBezTo>
                    <a:pt x="661" y="9534"/>
                    <a:pt x="0" y="7938"/>
                    <a:pt x="0" y="6274"/>
                  </a:cubicBezTo>
                  <a:lnTo>
                    <a:pt x="0" y="6274"/>
                  </a:lnTo>
                  <a:cubicBezTo>
                    <a:pt x="0" y="4610"/>
                    <a:pt x="661" y="3014"/>
                    <a:pt x="1838" y="1838"/>
                  </a:cubicBezTo>
                  <a:cubicBezTo>
                    <a:pt x="3014" y="661"/>
                    <a:pt x="4610" y="0"/>
                    <a:pt x="6274" y="0"/>
                  </a:cubicBezTo>
                  <a:close/>
                </a:path>
              </a:pathLst>
            </a:custGeom>
            <a:solidFill>
              <a:srgbClr val="D91F2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35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085" b="24793"/>
          <a:stretch>
            <a:fillRect/>
          </a:stretch>
        </p:blipFill>
        <p:spPr>
          <a:xfrm>
            <a:off x="0" y="0"/>
            <a:ext cx="18524690" cy="33513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3522"/>
          <a:stretch>
            <a:fillRect/>
          </a:stretch>
        </p:blipFill>
        <p:spPr>
          <a:xfrm>
            <a:off x="1028700" y="5715651"/>
            <a:ext cx="2038608" cy="6293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4034" y="4247505"/>
            <a:ext cx="1679991" cy="89599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1349675" y="-514350"/>
            <a:ext cx="19874366" cy="3865696"/>
            <a:chOff x="0" y="0"/>
            <a:chExt cx="5234401" cy="10181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34401" cy="1018126"/>
            </a:xfrm>
            <a:custGeom>
              <a:avLst/>
              <a:gdLst/>
              <a:ahLst/>
              <a:cxnLst/>
              <a:rect l="l" t="t" r="r" b="b"/>
              <a:pathLst>
                <a:path w="5234401" h="1018126">
                  <a:moveTo>
                    <a:pt x="0" y="0"/>
                  </a:moveTo>
                  <a:lnTo>
                    <a:pt x="5234401" y="0"/>
                  </a:lnTo>
                  <a:lnTo>
                    <a:pt x="5234401" y="1018126"/>
                  </a:lnTo>
                  <a:lnTo>
                    <a:pt x="0" y="1018126"/>
                  </a:lnTo>
                  <a:close/>
                </a:path>
              </a:pathLst>
            </a:custGeom>
            <a:solidFill>
              <a:srgbClr val="000000">
                <a:alpha val="66667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35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36633" y="4100954"/>
            <a:ext cx="1933951" cy="11054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935238" y="5794679"/>
            <a:ext cx="2774661" cy="55909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99939" y="6676699"/>
            <a:ext cx="2347767" cy="93910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t="39413" b="9267"/>
          <a:stretch>
            <a:fillRect/>
          </a:stretch>
        </p:blipFill>
        <p:spPr>
          <a:xfrm>
            <a:off x="11036545" y="4089758"/>
            <a:ext cx="2175911" cy="111664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245577" y="7028132"/>
            <a:ext cx="2610087" cy="4872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726805" y="4016400"/>
            <a:ext cx="1632674" cy="12196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778579" y="4305473"/>
            <a:ext cx="1567887" cy="93053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 t="1342" b="1342"/>
          <a:stretch>
            <a:fillRect/>
          </a:stretch>
        </p:blipFill>
        <p:spPr>
          <a:xfrm>
            <a:off x="964034" y="8945276"/>
            <a:ext cx="3174248" cy="40157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855663" y="8481935"/>
            <a:ext cx="2178838" cy="1049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/>
          <a:srcRect l="33771" r="34046"/>
          <a:stretch>
            <a:fillRect/>
          </a:stretch>
        </p:blipFill>
        <p:spPr>
          <a:xfrm>
            <a:off x="16394118" y="7477095"/>
            <a:ext cx="1103046" cy="192701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7503539" y="5830618"/>
            <a:ext cx="2100070" cy="48721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909414" y="8226280"/>
            <a:ext cx="1010815" cy="120991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586568" y="6858655"/>
            <a:ext cx="2491268" cy="75715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920229" y="7218833"/>
            <a:ext cx="2292226" cy="58069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4107805" y="6972691"/>
            <a:ext cx="1825109" cy="121701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1633777" y="8226280"/>
            <a:ext cx="1930534" cy="126048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4837713" y="8189708"/>
            <a:ext cx="1425814" cy="142581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3603701" y="5667918"/>
            <a:ext cx="1755779" cy="112174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10479663" y="5606457"/>
            <a:ext cx="2308229" cy="84776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4"/>
          <a:srcRect l="16491"/>
          <a:stretch>
            <a:fillRect/>
          </a:stretch>
        </p:blipFill>
        <p:spPr>
          <a:xfrm>
            <a:off x="15930979" y="5606457"/>
            <a:ext cx="2091270" cy="1183209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4875794" y="4016400"/>
            <a:ext cx="3249828" cy="101627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6"/>
          <a:srcRect l="15899" t="4585" r="16980" b="18844"/>
          <a:stretch>
            <a:fillRect/>
          </a:stretch>
        </p:blipFill>
        <p:spPr>
          <a:xfrm>
            <a:off x="3067308" y="3932280"/>
            <a:ext cx="1491431" cy="127535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7"/>
          <a:srcRect t="5073" b="59827"/>
          <a:stretch>
            <a:fillRect/>
          </a:stretch>
        </p:blipFill>
        <p:spPr>
          <a:xfrm>
            <a:off x="719540" y="7799530"/>
            <a:ext cx="3728335" cy="980932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8"/>
          <a:srcRect l="5791" t="7324" r="2164" b="5958"/>
          <a:stretch>
            <a:fillRect/>
          </a:stretch>
        </p:blipFill>
        <p:spPr>
          <a:xfrm>
            <a:off x="14197855" y="8440602"/>
            <a:ext cx="1805738" cy="1174920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1028700" y="911768"/>
            <a:ext cx="14974893" cy="763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5600">
                <a:solidFill>
                  <a:srgbClr val="FFFFFF"/>
                </a:solidFill>
                <a:latin typeface="Montserrat Semi-Bold Bold"/>
              </a:rPr>
              <a:t>НАШИ КЛИЕНТЫ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532" t="13074" r="16471" b="14966"/>
          <a:stretch>
            <a:fillRect/>
          </a:stretch>
        </p:blipFill>
        <p:spPr>
          <a:xfrm>
            <a:off x="10666883" y="1361660"/>
            <a:ext cx="6766058" cy="66507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446" t="3543" b="3543"/>
          <a:stretch>
            <a:fillRect/>
          </a:stretch>
        </p:blipFill>
        <p:spPr>
          <a:xfrm>
            <a:off x="10818440" y="8826532"/>
            <a:ext cx="4973048" cy="748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12783" r="3755" b="11078"/>
          <a:stretch>
            <a:fillRect/>
          </a:stretch>
        </p:blipFill>
        <p:spPr>
          <a:xfrm>
            <a:off x="8031080" y="2739307"/>
            <a:ext cx="9011336" cy="712875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8700" y="8782960"/>
            <a:ext cx="6256114" cy="87145"/>
            <a:chOff x="0" y="0"/>
            <a:chExt cx="1647701" cy="229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47701" cy="22952"/>
            </a:xfrm>
            <a:custGeom>
              <a:avLst/>
              <a:gdLst/>
              <a:ahLst/>
              <a:cxnLst/>
              <a:rect l="l" t="t" r="r" b="b"/>
              <a:pathLst>
                <a:path w="1647701" h="22952">
                  <a:moveTo>
                    <a:pt x="11476" y="0"/>
                  </a:moveTo>
                  <a:lnTo>
                    <a:pt x="1636225" y="0"/>
                  </a:lnTo>
                  <a:cubicBezTo>
                    <a:pt x="1639269" y="0"/>
                    <a:pt x="1642188" y="1209"/>
                    <a:pt x="1644340" y="3361"/>
                  </a:cubicBezTo>
                  <a:cubicBezTo>
                    <a:pt x="1646492" y="5513"/>
                    <a:pt x="1647701" y="8432"/>
                    <a:pt x="1647701" y="11476"/>
                  </a:cubicBezTo>
                  <a:lnTo>
                    <a:pt x="1647701" y="11476"/>
                  </a:lnTo>
                  <a:cubicBezTo>
                    <a:pt x="1647701" y="14519"/>
                    <a:pt x="1646492" y="17438"/>
                    <a:pt x="1644340" y="19591"/>
                  </a:cubicBezTo>
                  <a:cubicBezTo>
                    <a:pt x="1642188" y="21743"/>
                    <a:pt x="1639269" y="22952"/>
                    <a:pt x="1636225" y="22952"/>
                  </a:cubicBezTo>
                  <a:lnTo>
                    <a:pt x="11476" y="22952"/>
                  </a:lnTo>
                  <a:cubicBezTo>
                    <a:pt x="8432" y="22952"/>
                    <a:pt x="5513" y="21743"/>
                    <a:pt x="3361" y="19591"/>
                  </a:cubicBezTo>
                  <a:cubicBezTo>
                    <a:pt x="1209" y="17438"/>
                    <a:pt x="0" y="14519"/>
                    <a:pt x="0" y="11476"/>
                  </a:cubicBezTo>
                  <a:lnTo>
                    <a:pt x="0" y="11476"/>
                  </a:lnTo>
                  <a:cubicBezTo>
                    <a:pt x="0" y="8432"/>
                    <a:pt x="1209" y="5513"/>
                    <a:pt x="3361" y="3361"/>
                  </a:cubicBezTo>
                  <a:cubicBezTo>
                    <a:pt x="5513" y="1209"/>
                    <a:pt x="8432" y="0"/>
                    <a:pt x="11476" y="0"/>
                  </a:cubicBezTo>
                  <a:close/>
                </a:path>
              </a:pathLst>
            </a:custGeom>
            <a:solidFill>
              <a:srgbClr val="D91F2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35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82593" y="2644725"/>
            <a:ext cx="454305" cy="6793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82593" y="6500282"/>
            <a:ext cx="546519" cy="4809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700" y="7802830"/>
            <a:ext cx="501494" cy="3856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" y="3911550"/>
            <a:ext cx="454305" cy="6793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82593" y="5143500"/>
            <a:ext cx="454305" cy="6793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154378">
            <a:off x="11189298" y="3911550"/>
            <a:ext cx="4602190" cy="258873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028700" y="1088918"/>
            <a:ext cx="6554674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>
                <a:solidFill>
                  <a:srgbClr val="050000"/>
                </a:solidFill>
                <a:latin typeface="Montserrat Semi-Bold Bold"/>
              </a:rPr>
              <a:t>Контакты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62156" y="3841643"/>
            <a:ext cx="7267838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800">
                <a:solidFill>
                  <a:srgbClr val="000000"/>
                </a:solidFill>
                <a:latin typeface="Montserrat Semi-Bold Bold"/>
              </a:rPr>
              <a:t>Г. УЛЬЯНОВСК, </a:t>
            </a:r>
          </a:p>
          <a:p>
            <a:pPr>
              <a:lnSpc>
                <a:spcPts val="3360"/>
              </a:lnSpc>
            </a:pPr>
            <a:r>
              <a:rPr lang="en-US" sz="2800">
                <a:solidFill>
                  <a:srgbClr val="000000"/>
                </a:solidFill>
                <a:latin typeface="Montserrat Semi-Bold Bold"/>
              </a:rPr>
              <a:t>МОСКОВСКОЕ ШОССЕ, Д. 12, 12А.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76162" y="6500282"/>
            <a:ext cx="509915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0"/>
              </a:lnSpc>
            </a:pPr>
            <a:r>
              <a:rPr lang="en-US" sz="3416">
                <a:solidFill>
                  <a:srgbClr val="000000"/>
                </a:solidFill>
                <a:latin typeface="Montserrat Semi-Bold Bold"/>
                <a:hlinkClick r:id="rId12" tooltip="tel://88002011167"/>
              </a:rPr>
              <a:t>8-800-201-1167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76162" y="7812355"/>
            <a:ext cx="7267838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800" u="sng">
                <a:solidFill>
                  <a:srgbClr val="000000"/>
                </a:solidFill>
                <a:latin typeface="Montserrat Semi-Bold Bold"/>
                <a:hlinkClick r:id="rId13" tooltip="mailto://?to=sales@car-group.ru"/>
              </a:rPr>
              <a:t>SALES@CAR-GROUP.RU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62156" y="5109632"/>
            <a:ext cx="7267838" cy="851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800" dirty="0" err="1">
                <a:solidFill>
                  <a:srgbClr val="000000"/>
                </a:solidFill>
                <a:latin typeface="Montserrat Semi-Bold Bold"/>
              </a:rPr>
              <a:t>Г</a:t>
            </a:r>
            <a:r>
              <a:rPr lang="en-US" sz="2800" dirty="0">
                <a:solidFill>
                  <a:srgbClr val="000000"/>
                </a:solidFill>
                <a:latin typeface="Montserrat Semi-Bold Bold"/>
              </a:rPr>
              <a:t>. САРАНСК, </a:t>
            </a:r>
          </a:p>
          <a:p>
            <a:pPr>
              <a:lnSpc>
                <a:spcPts val="3360"/>
              </a:lnSpc>
            </a:pPr>
            <a:r>
              <a:rPr lang="en-US" sz="2800" dirty="0">
                <a:solidFill>
                  <a:srgbClr val="000000"/>
                </a:solidFill>
                <a:latin typeface="Montserrat Semi-Bold Bold"/>
              </a:rPr>
              <a:t>АЛЕКСАНДРОВСКОЕ ШОССЕ, Д.19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62156" y="2574818"/>
            <a:ext cx="8614201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800" dirty="0">
                <a:solidFill>
                  <a:srgbClr val="000000"/>
                </a:solidFill>
                <a:latin typeface="Montserrat Semi-Bold Bold"/>
              </a:rPr>
              <a:t>МО, Г.О. ЩЕЛКОВО, </a:t>
            </a:r>
          </a:p>
          <a:p>
            <a:pPr>
              <a:lnSpc>
                <a:spcPts val="3360"/>
              </a:lnSpc>
            </a:pPr>
            <a:r>
              <a:rPr lang="en-US" sz="2800" dirty="0" err="1">
                <a:solidFill>
                  <a:srgbClr val="000000"/>
                </a:solidFill>
                <a:latin typeface="Montserrat Semi-Bold Bold"/>
              </a:rPr>
              <a:t>П</a:t>
            </a:r>
            <a:r>
              <a:rPr lang="en-US" sz="2800" dirty="0">
                <a:solidFill>
                  <a:srgbClr val="000000"/>
                </a:solidFill>
                <a:latin typeface="Montserrat Semi-Bold Bold"/>
              </a:rPr>
              <a:t>. ЛИТВИНОВО, УЛ. ПРОМЫШЛЕННАЯ, Д.6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1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87000"/>
          </a:blip>
          <a:srcRect l="14081" t="716" r="54233" b="12257"/>
          <a:stretch>
            <a:fillRect/>
          </a:stretch>
        </p:blipFill>
        <p:spPr>
          <a:xfrm rot="-5400000">
            <a:off x="3519067" y="-4049392"/>
            <a:ext cx="11737314" cy="178005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93000"/>
          </a:blip>
          <a:srcRect l="16064" t="23330" r="54731" b="18449"/>
          <a:stretch>
            <a:fillRect/>
          </a:stretch>
        </p:blipFill>
        <p:spPr>
          <a:xfrm rot="-5400000">
            <a:off x="3055232" y="-4423933"/>
            <a:ext cx="12143146" cy="1727872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52477" y="9171155"/>
            <a:ext cx="6256114" cy="87145"/>
            <a:chOff x="0" y="0"/>
            <a:chExt cx="1647701" cy="229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47701" cy="22952"/>
            </a:xfrm>
            <a:custGeom>
              <a:avLst/>
              <a:gdLst/>
              <a:ahLst/>
              <a:cxnLst/>
              <a:rect l="l" t="t" r="r" b="b"/>
              <a:pathLst>
                <a:path w="1647701" h="22952">
                  <a:moveTo>
                    <a:pt x="11476" y="0"/>
                  </a:moveTo>
                  <a:lnTo>
                    <a:pt x="1636225" y="0"/>
                  </a:lnTo>
                  <a:cubicBezTo>
                    <a:pt x="1639269" y="0"/>
                    <a:pt x="1642188" y="1209"/>
                    <a:pt x="1644340" y="3361"/>
                  </a:cubicBezTo>
                  <a:cubicBezTo>
                    <a:pt x="1646492" y="5513"/>
                    <a:pt x="1647701" y="8432"/>
                    <a:pt x="1647701" y="11476"/>
                  </a:cubicBezTo>
                  <a:lnTo>
                    <a:pt x="1647701" y="11476"/>
                  </a:lnTo>
                  <a:cubicBezTo>
                    <a:pt x="1647701" y="14519"/>
                    <a:pt x="1646492" y="17438"/>
                    <a:pt x="1644340" y="19591"/>
                  </a:cubicBezTo>
                  <a:cubicBezTo>
                    <a:pt x="1642188" y="21743"/>
                    <a:pt x="1639269" y="22952"/>
                    <a:pt x="1636225" y="22952"/>
                  </a:cubicBezTo>
                  <a:lnTo>
                    <a:pt x="11476" y="22952"/>
                  </a:lnTo>
                  <a:cubicBezTo>
                    <a:pt x="8432" y="22952"/>
                    <a:pt x="5513" y="21743"/>
                    <a:pt x="3361" y="19591"/>
                  </a:cubicBezTo>
                  <a:cubicBezTo>
                    <a:pt x="1209" y="17438"/>
                    <a:pt x="0" y="14519"/>
                    <a:pt x="0" y="11476"/>
                  </a:cubicBezTo>
                  <a:lnTo>
                    <a:pt x="0" y="11476"/>
                  </a:lnTo>
                  <a:cubicBezTo>
                    <a:pt x="0" y="8432"/>
                    <a:pt x="1209" y="5513"/>
                    <a:pt x="3361" y="3361"/>
                  </a:cubicBezTo>
                  <a:cubicBezTo>
                    <a:pt x="5513" y="1209"/>
                    <a:pt x="8432" y="0"/>
                    <a:pt x="11476" y="0"/>
                  </a:cubicBezTo>
                  <a:close/>
                </a:path>
              </a:pathLst>
            </a:custGeom>
            <a:solidFill>
              <a:srgbClr val="D91F2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35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alphaModFix amt="10999"/>
          </a:blip>
          <a:srcRect l="11730" t="9622" r="7945" b="9622"/>
          <a:stretch>
            <a:fillRect/>
          </a:stretch>
        </p:blipFill>
        <p:spPr>
          <a:xfrm>
            <a:off x="487445" y="1"/>
            <a:ext cx="17278720" cy="1074089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452477" y="2629382"/>
            <a:ext cx="14284199" cy="4553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dirty="0">
                <a:solidFill>
                  <a:srgbClr val="FFFFFF"/>
                </a:solidFill>
                <a:latin typeface="Montserrat Semi-Bold"/>
              </a:rPr>
              <a:t>КАР-ГРУП РАБОТАЕТ НА РЫНКЕ СКЛАДСКОГО ОБОРУДОВАНИЯ БОЛЕЕ 15 ЛЕТ </a:t>
            </a:r>
            <a:r>
              <a:rPr lang="en-US" sz="2600" dirty="0" err="1">
                <a:solidFill>
                  <a:srgbClr val="FFFFFF"/>
                </a:solidFill>
                <a:latin typeface="Montserrat Semi-Bold"/>
              </a:rPr>
              <a:t>И</a:t>
            </a:r>
            <a:r>
              <a:rPr lang="en-US" sz="2600" dirty="0">
                <a:solidFill>
                  <a:srgbClr val="FFFFFF"/>
                </a:solidFill>
                <a:latin typeface="Montserrat Semi-Bold"/>
              </a:rPr>
              <a:t> СПЕЦИАЛИЗИРУЕТСЯ НА ОБСЛУЖИВАНИИ ТЕХНИКИ ТАКИХ ИЗВЕСТНЫХ БРЕНДОВ КАК</a:t>
            </a:r>
          </a:p>
          <a:p>
            <a:pPr>
              <a:lnSpc>
                <a:spcPts val="3640"/>
              </a:lnSpc>
            </a:pPr>
            <a:endParaRPr lang="en-US" sz="2600" dirty="0">
              <a:solidFill>
                <a:srgbClr val="FFFFFF"/>
              </a:solidFill>
              <a:latin typeface="Montserrat Semi-Bold"/>
            </a:endParaRPr>
          </a:p>
          <a:p>
            <a:pPr>
              <a:lnSpc>
                <a:spcPts val="3640"/>
              </a:lnSpc>
            </a:pPr>
            <a:r>
              <a:rPr lang="en-US" sz="2600" dirty="0">
                <a:solidFill>
                  <a:srgbClr val="FFD45F"/>
                </a:solidFill>
                <a:latin typeface="Montserrat Semi-Bold"/>
              </a:rPr>
              <a:t>TOYOTA, JAC, NISSAN, LONKING, KOMATSU, DOOSAN DAEWOO, ATLET, HYSTER, STILL, JUNGHEINRICH, LINDE </a:t>
            </a:r>
            <a:r>
              <a:rPr lang="en-US" sz="2600" dirty="0" err="1">
                <a:solidFill>
                  <a:srgbClr val="FFD45F"/>
                </a:solidFill>
                <a:latin typeface="Montserrat Semi-Bold"/>
              </a:rPr>
              <a:t>И</a:t>
            </a:r>
            <a:r>
              <a:rPr lang="en-US" sz="2600" dirty="0">
                <a:solidFill>
                  <a:srgbClr val="FFD45F"/>
                </a:solidFill>
                <a:latin typeface="Montserrat Semi-Bold"/>
              </a:rPr>
              <a:t> МНОГИХ ДРУГИХ. </a:t>
            </a:r>
          </a:p>
          <a:p>
            <a:pPr>
              <a:lnSpc>
                <a:spcPts val="3640"/>
              </a:lnSpc>
            </a:pPr>
            <a:endParaRPr lang="en-US" sz="2600" dirty="0">
              <a:solidFill>
                <a:srgbClr val="FFD45F"/>
              </a:solidFill>
              <a:latin typeface="Montserrat Semi-Bold"/>
            </a:endParaRPr>
          </a:p>
          <a:p>
            <a:pPr>
              <a:lnSpc>
                <a:spcPts val="3640"/>
              </a:lnSpc>
            </a:pPr>
            <a:r>
              <a:rPr lang="en-US" sz="2600" dirty="0">
                <a:solidFill>
                  <a:srgbClr val="FFFFFF"/>
                </a:solidFill>
                <a:latin typeface="Montserrat Semi-Bold"/>
              </a:rPr>
              <a:t>НАША КОМПАНИЯ  ОБЕСПЕЧИВАЕТ СВОИХ ЗАКАЗЧИКОВ ШИРОКИМ СПЕКТРОМ ОБОРУДОВАНИЯ, ПОЗВОЛЯЮЩИМ ПОЛНОСТЬЮ РЕШИТЬ ЗАДАЧИ ГРУЗООБОРОТА.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52477" y="986021"/>
            <a:ext cx="10281089" cy="763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5600" dirty="0" err="1">
                <a:solidFill>
                  <a:srgbClr val="FFFFFF"/>
                </a:solidFill>
                <a:latin typeface="Montserrat Semi-Bold Bold"/>
              </a:rPr>
              <a:t>О</a:t>
            </a:r>
            <a:r>
              <a:rPr lang="en-US" sz="5600" dirty="0">
                <a:solidFill>
                  <a:srgbClr val="FFFFFF"/>
                </a:solidFill>
                <a:latin typeface="Montserrat Semi-Bold Bold"/>
              </a:rPr>
              <a:t> КОМПАНИИ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1783" y="2031801"/>
            <a:ext cx="17404434" cy="7404498"/>
            <a:chOff x="0" y="0"/>
            <a:chExt cx="4583884" cy="19501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83884" cy="1950156"/>
            </a:xfrm>
            <a:custGeom>
              <a:avLst/>
              <a:gdLst/>
              <a:ahLst/>
              <a:cxnLst/>
              <a:rect l="l" t="t" r="r" b="b"/>
              <a:pathLst>
                <a:path w="4583884" h="1950156">
                  <a:moveTo>
                    <a:pt x="0" y="0"/>
                  </a:moveTo>
                  <a:lnTo>
                    <a:pt x="4583884" y="0"/>
                  </a:lnTo>
                  <a:lnTo>
                    <a:pt x="4583884" y="1950156"/>
                  </a:lnTo>
                  <a:lnTo>
                    <a:pt x="0" y="195015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35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11265" r="31722" b="2370"/>
          <a:stretch>
            <a:fillRect/>
          </a:stretch>
        </p:blipFill>
        <p:spPr>
          <a:xfrm>
            <a:off x="-1090543" y="1768763"/>
            <a:ext cx="8984046" cy="85182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13769" r="52436" b="12257"/>
          <a:stretch>
            <a:fillRect/>
          </a:stretch>
        </p:blipFill>
        <p:spPr>
          <a:xfrm rot="-5400000">
            <a:off x="-6533686" y="751517"/>
            <a:ext cx="12143146" cy="74577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t="5" r="1533" b="5"/>
          <a:stretch>
            <a:fillRect/>
          </a:stretch>
        </p:blipFill>
        <p:spPr>
          <a:xfrm>
            <a:off x="0" y="9436299"/>
            <a:ext cx="4672164" cy="7650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alphaModFix amt="39000"/>
          </a:blip>
          <a:srcRect t="577" r="62493" b="577"/>
          <a:stretch>
            <a:fillRect/>
          </a:stretch>
        </p:blipFill>
        <p:spPr>
          <a:xfrm>
            <a:off x="-3409599" y="-1450315"/>
            <a:ext cx="6676374" cy="117373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t="11265" r="23442" b="2370"/>
          <a:stretch>
            <a:fillRect/>
          </a:stretch>
        </p:blipFill>
        <p:spPr>
          <a:xfrm>
            <a:off x="-918316" y="1778257"/>
            <a:ext cx="10062316" cy="85087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338143" y="3967379"/>
            <a:ext cx="590392" cy="6118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109254" y="6392983"/>
            <a:ext cx="696627" cy="7354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274780" y="6392983"/>
            <a:ext cx="686602" cy="60046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198432" y="3967379"/>
            <a:ext cx="665125" cy="66512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274780" y="1947262"/>
            <a:ext cx="653755" cy="6537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1115904" y="1916706"/>
            <a:ext cx="759834" cy="6420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 t="5" r="1533" b="5"/>
          <a:stretch>
            <a:fillRect/>
          </a:stretch>
        </p:blipFill>
        <p:spPr>
          <a:xfrm>
            <a:off x="0" y="9436299"/>
            <a:ext cx="4672164" cy="765029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3776629" y="4632504"/>
            <a:ext cx="279347" cy="1543050"/>
            <a:chOff x="0" y="0"/>
            <a:chExt cx="73573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3573" cy="406400"/>
            </a:xfrm>
            <a:custGeom>
              <a:avLst/>
              <a:gdLst/>
              <a:ahLst/>
              <a:cxnLst/>
              <a:rect l="l" t="t" r="r" b="b"/>
              <a:pathLst>
                <a:path w="73573" h="406400">
                  <a:moveTo>
                    <a:pt x="0" y="0"/>
                  </a:moveTo>
                  <a:lnTo>
                    <a:pt x="73573" y="0"/>
                  </a:lnTo>
                  <a:lnTo>
                    <a:pt x="73573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322E31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35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2023732" y="1887216"/>
            <a:ext cx="5235568" cy="748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39"/>
              </a:lnSpc>
            </a:pPr>
            <a:r>
              <a:rPr lang="en-US" sz="2799" dirty="0">
                <a:solidFill>
                  <a:srgbClr val="000000"/>
                </a:solidFill>
                <a:latin typeface="Montserrat Semi-Bold Bold"/>
              </a:rPr>
              <a:t>БЫСТРАЯ ДОСТАВКА ТЕХНИКИ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044533" y="4103214"/>
            <a:ext cx="5416014" cy="37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39"/>
              </a:lnSpc>
            </a:pPr>
            <a:r>
              <a:rPr lang="en-US" sz="2799" dirty="0">
                <a:solidFill>
                  <a:srgbClr val="000000"/>
                </a:solidFill>
                <a:latin typeface="Montserrat Semi-Bold Bold"/>
              </a:rPr>
              <a:t>БЕЗНАЛИЧНЫЙ РАСЧЕТ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258114" y="2820083"/>
            <a:ext cx="5313807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9"/>
              </a:lnSpc>
            </a:pPr>
            <a:r>
              <a:rPr lang="en-US" sz="1965" dirty="0">
                <a:solidFill>
                  <a:srgbClr val="737373"/>
                </a:solidFill>
                <a:latin typeface="Montserrat Semi-Bold"/>
              </a:rPr>
              <a:t>МИНИМАЛЬНЫЙ СРОК ПОДАЧИ ТЕХНИКИ НА ОБЪЕКТ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198432" y="4876113"/>
            <a:ext cx="6647785" cy="81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22"/>
              </a:lnSpc>
            </a:pPr>
            <a:r>
              <a:rPr lang="en-US" sz="1965" dirty="0" err="1">
                <a:solidFill>
                  <a:srgbClr val="737373"/>
                </a:solidFill>
                <a:latin typeface="Montserrat Semi-Bold"/>
              </a:rPr>
              <a:t>У</a:t>
            </a:r>
            <a:r>
              <a:rPr lang="en-US" sz="1965" dirty="0">
                <a:solidFill>
                  <a:srgbClr val="737373"/>
                </a:solidFill>
                <a:latin typeface="Montserrat Semi-Bold"/>
              </a:rPr>
              <a:t> НАС УДОБНАЯ СИСТЕМА ОПЛАТЫ ЗА БЕЗНАЛИЧНЫЙ </a:t>
            </a:r>
            <a:r>
              <a:rPr lang="en-US" sz="1965" dirty="0" err="1">
                <a:solidFill>
                  <a:srgbClr val="737373"/>
                </a:solidFill>
                <a:latin typeface="Montserrat Semi-Bold"/>
              </a:rPr>
              <a:t>И</a:t>
            </a:r>
            <a:r>
              <a:rPr lang="en-US" sz="1965" dirty="0">
                <a:solidFill>
                  <a:srgbClr val="737373"/>
                </a:solidFill>
                <a:latin typeface="Montserrat Semi-Bold"/>
              </a:rPr>
              <a:t> НАЛИЧНЫЙ РАСЧЕТ. РАБОТАЕМ </a:t>
            </a:r>
            <a:r>
              <a:rPr lang="en-US" sz="1965" dirty="0" err="1">
                <a:solidFill>
                  <a:srgbClr val="737373"/>
                </a:solidFill>
                <a:latin typeface="Montserrat Semi-Bold"/>
              </a:rPr>
              <a:t>С</a:t>
            </a:r>
            <a:r>
              <a:rPr lang="en-US" sz="1965" dirty="0">
                <a:solidFill>
                  <a:srgbClr val="737373"/>
                </a:solidFill>
                <a:latin typeface="Montserrat Semi-Bold"/>
              </a:rPr>
              <a:t> ЮР </a:t>
            </a:r>
            <a:r>
              <a:rPr lang="en-US" sz="1965" dirty="0" err="1">
                <a:solidFill>
                  <a:srgbClr val="737373"/>
                </a:solidFill>
                <a:latin typeface="Montserrat Semi-Bold"/>
              </a:rPr>
              <a:t>И</a:t>
            </a:r>
            <a:r>
              <a:rPr lang="en-US" sz="1965" dirty="0">
                <a:solidFill>
                  <a:srgbClr val="737373"/>
                </a:solidFill>
                <a:latin typeface="Montserrat Semi-Bold"/>
              </a:rPr>
              <a:t> ФИЗ ЛИЦАМИ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044533" y="6410165"/>
            <a:ext cx="4803549" cy="748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39"/>
              </a:lnSpc>
            </a:pPr>
            <a:r>
              <a:rPr lang="en-US" sz="2799" dirty="0">
                <a:solidFill>
                  <a:srgbClr val="000000"/>
                </a:solidFill>
                <a:latin typeface="Montserrat Semi-Bold Bold"/>
              </a:rPr>
              <a:t>ГАРАНТИЙНОЕ ОБСЛУЖИВАНИЕ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207276" y="842010"/>
            <a:ext cx="10281089" cy="763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79"/>
              </a:lnSpc>
            </a:pPr>
            <a:r>
              <a:rPr lang="en-US" sz="5599" dirty="0">
                <a:solidFill>
                  <a:srgbClr val="000000"/>
                </a:solidFill>
                <a:latin typeface="Montserrat Semi-Bold Bold"/>
              </a:rPr>
              <a:t>ПОЧЕМУ МЫ?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112944" y="4108499"/>
            <a:ext cx="4167363" cy="37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39"/>
              </a:lnSpc>
            </a:pPr>
            <a:r>
              <a:rPr lang="en-US" sz="2799" dirty="0">
                <a:solidFill>
                  <a:srgbClr val="000000"/>
                </a:solidFill>
                <a:latin typeface="Montserrat Semi-Bold Bold"/>
              </a:rPr>
              <a:t>БОЛЬШОЙ ВЫБОР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338143" y="4840967"/>
            <a:ext cx="5561875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18"/>
              </a:lnSpc>
            </a:pPr>
            <a:r>
              <a:rPr lang="en-US" sz="1965" dirty="0">
                <a:solidFill>
                  <a:srgbClr val="737373"/>
                </a:solidFill>
                <a:latin typeface="Montserrat Semi-Bold"/>
              </a:rPr>
              <a:t>БОЛЕЕ 100 ЕДИНИЦ ТЕХНИКИ </a:t>
            </a:r>
          </a:p>
          <a:p>
            <a:pPr>
              <a:lnSpc>
                <a:spcPts val="2318"/>
              </a:lnSpc>
            </a:pPr>
            <a:r>
              <a:rPr lang="en-US" sz="1965" dirty="0">
                <a:solidFill>
                  <a:srgbClr val="737373"/>
                </a:solidFill>
                <a:latin typeface="Montserrat Semi-Bold"/>
              </a:rPr>
              <a:t>ДЛЯ ЛЮБЫХ ВИДОВ СТРОИТЕЛЬНЫХ </a:t>
            </a:r>
          </a:p>
          <a:p>
            <a:pPr>
              <a:lnSpc>
                <a:spcPts val="2318"/>
              </a:lnSpc>
            </a:pPr>
            <a:r>
              <a:rPr lang="en-US" sz="1965" dirty="0" err="1">
                <a:solidFill>
                  <a:srgbClr val="737373"/>
                </a:solidFill>
                <a:latin typeface="Montserrat Semi-Bold"/>
              </a:rPr>
              <a:t>И</a:t>
            </a:r>
            <a:r>
              <a:rPr lang="en-US" sz="1965" dirty="0">
                <a:solidFill>
                  <a:srgbClr val="737373"/>
                </a:solidFill>
                <a:latin typeface="Montserrat Semi-Bold"/>
              </a:rPr>
              <a:t> ПОГРУЗОЧНЫХ РАБОТ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112944" y="6565459"/>
            <a:ext cx="4234877" cy="748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39"/>
              </a:lnSpc>
            </a:pPr>
            <a:r>
              <a:rPr lang="en-US" sz="2799" dirty="0">
                <a:solidFill>
                  <a:srgbClr val="000000"/>
                </a:solidFill>
                <a:latin typeface="Montserrat Semi-Bold Bold"/>
              </a:rPr>
              <a:t>ОБСЛУЖИВАНИЕ  </a:t>
            </a:r>
          </a:p>
          <a:p>
            <a:pPr>
              <a:lnSpc>
                <a:spcPts val="2939"/>
              </a:lnSpc>
            </a:pPr>
            <a:r>
              <a:rPr lang="en-US" sz="2799" dirty="0">
                <a:solidFill>
                  <a:srgbClr val="000000"/>
                </a:solidFill>
                <a:latin typeface="Montserrat Semi-Bold Bold"/>
              </a:rPr>
              <a:t>FULL- SERVICE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112944" y="1994887"/>
            <a:ext cx="4596819" cy="748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39"/>
              </a:lnSpc>
            </a:pPr>
            <a:r>
              <a:rPr lang="en-US" sz="2799" dirty="0">
                <a:solidFill>
                  <a:srgbClr val="000000"/>
                </a:solidFill>
                <a:latin typeface="Montserrat Semi-Bold Bold"/>
              </a:rPr>
              <a:t>ШИРОКИЙ СПЕКТР УСЛУГ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274780" y="2825655"/>
            <a:ext cx="5073040" cy="563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16"/>
              </a:lnSpc>
            </a:pPr>
            <a:r>
              <a:rPr lang="en-US" sz="1979" dirty="0">
                <a:solidFill>
                  <a:srgbClr val="737373"/>
                </a:solidFill>
                <a:latin typeface="Montserrat Semi-Bold"/>
              </a:rPr>
              <a:t>ПРОДАЖА, АРЕНДА, ОБСЛУЖИВАНИЕ ТЕХНИКИ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274780" y="7514679"/>
            <a:ext cx="5237447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6"/>
              </a:lnSpc>
            </a:pPr>
            <a:r>
              <a:rPr lang="en-US" sz="1979" dirty="0">
                <a:solidFill>
                  <a:srgbClr val="737373"/>
                </a:solidFill>
                <a:latin typeface="Montserrat Semi-Bold"/>
              </a:rPr>
              <a:t>ПРЕДОСТАВЛЯЕМ КОМПЛЕКСНОЕ ОБСЛУЖИВАНИЕ ВАШЕГО ПРЕДПРИЯТИЯ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198432" y="7473155"/>
            <a:ext cx="6300487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15"/>
              </a:lnSpc>
            </a:pPr>
            <a:r>
              <a:rPr lang="en-US" sz="1979" dirty="0">
                <a:solidFill>
                  <a:srgbClr val="737373"/>
                </a:solidFill>
                <a:latin typeface="Montserrat Semi-Bold"/>
              </a:rPr>
              <a:t>ДОПОЛНИТЕЛЬНАЯ ГАРАНТИЯ </a:t>
            </a:r>
          </a:p>
          <a:p>
            <a:pPr>
              <a:lnSpc>
                <a:spcPts val="2315"/>
              </a:lnSpc>
            </a:pPr>
            <a:r>
              <a:rPr lang="en-US" sz="1979" dirty="0">
                <a:solidFill>
                  <a:srgbClr val="737373"/>
                </a:solidFill>
                <a:latin typeface="Montserrat Semi-Bold"/>
              </a:rPr>
              <a:t>НА ОБОРУДОВАНИЕ </a:t>
            </a:r>
          </a:p>
          <a:p>
            <a:pPr>
              <a:lnSpc>
                <a:spcPts val="2315"/>
              </a:lnSpc>
            </a:pPr>
            <a:r>
              <a:rPr lang="en-US" sz="1979" dirty="0">
                <a:solidFill>
                  <a:srgbClr val="737373"/>
                </a:solidFill>
                <a:latin typeface="Montserrat Semi-Bold"/>
              </a:rPr>
              <a:t>(ДО 60 МЕСЯЦЕВ ИЛИ 5000 МОТО-ЧАСОВ)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86682" y="1239541"/>
            <a:ext cx="6887044" cy="7198429"/>
            <a:chOff x="0" y="0"/>
            <a:chExt cx="1813872" cy="18958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13872" cy="1895883"/>
            </a:xfrm>
            <a:custGeom>
              <a:avLst/>
              <a:gdLst/>
              <a:ahLst/>
              <a:cxnLst/>
              <a:rect l="l" t="t" r="r" b="b"/>
              <a:pathLst>
                <a:path w="1813872" h="1895883">
                  <a:moveTo>
                    <a:pt x="0" y="0"/>
                  </a:moveTo>
                  <a:lnTo>
                    <a:pt x="1813872" y="0"/>
                  </a:lnTo>
                  <a:lnTo>
                    <a:pt x="1813872" y="1895883"/>
                  </a:lnTo>
                  <a:lnTo>
                    <a:pt x="0" y="1895883"/>
                  </a:lnTo>
                  <a:close/>
                </a:path>
              </a:pathLst>
            </a:custGeom>
            <a:solidFill>
              <a:srgbClr val="322E3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35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4322" r="3908"/>
          <a:stretch>
            <a:fillRect/>
          </a:stretch>
        </p:blipFill>
        <p:spPr>
          <a:xfrm rot="-92979">
            <a:off x="9163464" y="7945135"/>
            <a:ext cx="8875407" cy="15595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5" r="1533" b="5"/>
          <a:stretch>
            <a:fillRect/>
          </a:stretch>
        </p:blipFill>
        <p:spPr>
          <a:xfrm rot="-92979">
            <a:off x="8744399" y="8560256"/>
            <a:ext cx="9524255" cy="15595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t="5" r="1533" b="5"/>
          <a:stretch>
            <a:fillRect/>
          </a:stretch>
        </p:blipFill>
        <p:spPr>
          <a:xfrm rot="-92979">
            <a:off x="9785158" y="7730214"/>
            <a:ext cx="9524255" cy="15595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alphaModFix amt="39000"/>
          </a:blip>
          <a:srcRect l="3132" t="6091" r="62493" b="42574"/>
          <a:stretch>
            <a:fillRect/>
          </a:stretch>
        </p:blipFill>
        <p:spPr>
          <a:xfrm>
            <a:off x="10786682" y="1239541"/>
            <a:ext cx="6887044" cy="686115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679058" y="4215128"/>
            <a:ext cx="7464942" cy="614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2799" dirty="0">
                <a:solidFill>
                  <a:srgbClr val="000000"/>
                </a:solidFill>
                <a:latin typeface="Montserrat Semi-Bold Bold"/>
              </a:rPr>
              <a:t>НАЛИЧИЕ НА СКЛАДЕ</a:t>
            </a:r>
          </a:p>
          <a:p>
            <a:pPr>
              <a:lnSpc>
                <a:spcPts val="6999"/>
              </a:lnSpc>
            </a:pPr>
            <a:r>
              <a:rPr lang="en-US" sz="2799" dirty="0">
                <a:solidFill>
                  <a:srgbClr val="000000"/>
                </a:solidFill>
                <a:latin typeface="Montserrat Semi-Bold Bold"/>
              </a:rPr>
              <a:t>TRADE-IN</a:t>
            </a:r>
          </a:p>
          <a:p>
            <a:pPr>
              <a:lnSpc>
                <a:spcPts val="6999"/>
              </a:lnSpc>
            </a:pPr>
            <a:r>
              <a:rPr lang="en-US" sz="2799" dirty="0">
                <a:solidFill>
                  <a:srgbClr val="000000"/>
                </a:solidFill>
                <a:latin typeface="Montserrat Semi-Bold Bold"/>
              </a:rPr>
              <a:t>ЛИЗИНГ</a:t>
            </a:r>
          </a:p>
          <a:p>
            <a:pPr>
              <a:lnSpc>
                <a:spcPts val="6999"/>
              </a:lnSpc>
            </a:pPr>
            <a:r>
              <a:rPr lang="en-US" sz="2799" dirty="0">
                <a:solidFill>
                  <a:srgbClr val="000000"/>
                </a:solidFill>
                <a:latin typeface="Montserrat Semi-Bold Bold"/>
              </a:rPr>
              <a:t>БЕСПРОЦЕНТНАЯ РАССРОЧКА</a:t>
            </a:r>
          </a:p>
          <a:p>
            <a:pPr>
              <a:lnSpc>
                <a:spcPts val="6999"/>
              </a:lnSpc>
            </a:pPr>
            <a:r>
              <a:rPr lang="en-US" sz="2799" dirty="0">
                <a:solidFill>
                  <a:srgbClr val="000000"/>
                </a:solidFill>
                <a:latin typeface="Montserrat Semi-Bold Bold"/>
              </a:rPr>
              <a:t>ВЫКУП </a:t>
            </a:r>
            <a:r>
              <a:rPr lang="en-US" sz="2799" dirty="0" err="1">
                <a:solidFill>
                  <a:srgbClr val="000000"/>
                </a:solidFill>
                <a:latin typeface="Montserrat Semi-Bold Bold"/>
              </a:rPr>
              <a:t>Б</a:t>
            </a:r>
            <a:r>
              <a:rPr lang="en-US" sz="2799" dirty="0">
                <a:solidFill>
                  <a:srgbClr val="000000"/>
                </a:solidFill>
                <a:latin typeface="Montserrat Semi-Bold Bold"/>
              </a:rPr>
              <a:t>/</a:t>
            </a:r>
            <a:r>
              <a:rPr lang="en-US" sz="2799" dirty="0" err="1">
                <a:solidFill>
                  <a:srgbClr val="000000"/>
                </a:solidFill>
                <a:latin typeface="Montserrat Semi-Bold Bold"/>
              </a:rPr>
              <a:t>У</a:t>
            </a:r>
            <a:r>
              <a:rPr lang="en-US" sz="2799" dirty="0">
                <a:solidFill>
                  <a:srgbClr val="000000"/>
                </a:solidFill>
                <a:latin typeface="Montserrat Semi-Bold Bold"/>
              </a:rPr>
              <a:t> ТЕХНИКИ</a:t>
            </a:r>
          </a:p>
          <a:p>
            <a:pPr>
              <a:lnSpc>
                <a:spcPts val="6999"/>
              </a:lnSpc>
            </a:pPr>
            <a:endParaRPr lang="en-US" sz="2799" dirty="0">
              <a:solidFill>
                <a:srgbClr val="000000"/>
              </a:solidFill>
              <a:latin typeface="Montserrat Semi-Bold Bold"/>
            </a:endParaRPr>
          </a:p>
          <a:p>
            <a:pPr>
              <a:lnSpc>
                <a:spcPts val="6999"/>
              </a:lnSpc>
            </a:pPr>
            <a:endParaRPr lang="en-US" sz="2799" dirty="0">
              <a:solidFill>
                <a:srgbClr val="000000"/>
              </a:solidFill>
              <a:latin typeface="Montserrat Semi-Bold Bold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6404" y="5410485"/>
            <a:ext cx="409280" cy="4092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6404" y="6296015"/>
            <a:ext cx="409280" cy="4092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6404" y="4566588"/>
            <a:ext cx="409280" cy="4092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1653" y="8100694"/>
            <a:ext cx="409280" cy="4092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6404" y="7213112"/>
            <a:ext cx="409280" cy="40928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026404" y="9171155"/>
            <a:ext cx="6256114" cy="87145"/>
            <a:chOff x="0" y="0"/>
            <a:chExt cx="1647701" cy="2295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47701" cy="22952"/>
            </a:xfrm>
            <a:custGeom>
              <a:avLst/>
              <a:gdLst/>
              <a:ahLst/>
              <a:cxnLst/>
              <a:rect l="l" t="t" r="r" b="b"/>
              <a:pathLst>
                <a:path w="1647701" h="22952">
                  <a:moveTo>
                    <a:pt x="11476" y="0"/>
                  </a:moveTo>
                  <a:lnTo>
                    <a:pt x="1636225" y="0"/>
                  </a:lnTo>
                  <a:cubicBezTo>
                    <a:pt x="1639269" y="0"/>
                    <a:pt x="1642188" y="1209"/>
                    <a:pt x="1644340" y="3361"/>
                  </a:cubicBezTo>
                  <a:cubicBezTo>
                    <a:pt x="1646492" y="5513"/>
                    <a:pt x="1647701" y="8432"/>
                    <a:pt x="1647701" y="11476"/>
                  </a:cubicBezTo>
                  <a:lnTo>
                    <a:pt x="1647701" y="11476"/>
                  </a:lnTo>
                  <a:cubicBezTo>
                    <a:pt x="1647701" y="14519"/>
                    <a:pt x="1646492" y="17438"/>
                    <a:pt x="1644340" y="19591"/>
                  </a:cubicBezTo>
                  <a:cubicBezTo>
                    <a:pt x="1642188" y="21743"/>
                    <a:pt x="1639269" y="22952"/>
                    <a:pt x="1636225" y="22952"/>
                  </a:cubicBezTo>
                  <a:lnTo>
                    <a:pt x="11476" y="22952"/>
                  </a:lnTo>
                  <a:cubicBezTo>
                    <a:pt x="8432" y="22952"/>
                    <a:pt x="5513" y="21743"/>
                    <a:pt x="3361" y="19591"/>
                  </a:cubicBezTo>
                  <a:cubicBezTo>
                    <a:pt x="1209" y="17438"/>
                    <a:pt x="0" y="14519"/>
                    <a:pt x="0" y="11476"/>
                  </a:cubicBezTo>
                  <a:lnTo>
                    <a:pt x="0" y="11476"/>
                  </a:lnTo>
                  <a:cubicBezTo>
                    <a:pt x="0" y="8432"/>
                    <a:pt x="1209" y="5513"/>
                    <a:pt x="3361" y="3361"/>
                  </a:cubicBezTo>
                  <a:cubicBezTo>
                    <a:pt x="5513" y="1209"/>
                    <a:pt x="8432" y="0"/>
                    <a:pt x="11476" y="0"/>
                  </a:cubicBezTo>
                  <a:close/>
                </a:path>
              </a:pathLst>
            </a:custGeom>
            <a:solidFill>
              <a:srgbClr val="D91F28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35"/>
                </a:lnSpc>
              </a:pPr>
              <a:endParaRPr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 l="4164"/>
          <a:stretch>
            <a:fillRect/>
          </a:stretch>
        </p:blipFill>
        <p:spPr>
          <a:xfrm>
            <a:off x="8056091" y="2746103"/>
            <a:ext cx="11090153" cy="7232513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028700" y="1396938"/>
            <a:ext cx="9130264" cy="150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79"/>
              </a:lnSpc>
            </a:pPr>
            <a:r>
              <a:rPr lang="en-US" sz="5599" dirty="0">
                <a:solidFill>
                  <a:srgbClr val="000000"/>
                </a:solidFill>
                <a:latin typeface="Montserrat Semi-Bold Bold"/>
              </a:rPr>
              <a:t>ПРОДАЖА НОВОЙ ТЕХНИКИ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96540" y="3154846"/>
            <a:ext cx="9442492" cy="1135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42"/>
              </a:lnSpc>
            </a:pPr>
            <a:r>
              <a:rPr lang="en-US" sz="3549">
                <a:solidFill>
                  <a:srgbClr val="737373"/>
                </a:solidFill>
                <a:latin typeface="Montserrat Semi-Bold Bold"/>
              </a:rPr>
              <a:t>JAC, LONKING, TOYOTA И ДРУГИЕ </a:t>
            </a:r>
          </a:p>
          <a:p>
            <a:pPr>
              <a:lnSpc>
                <a:spcPts val="4542"/>
              </a:lnSpc>
            </a:pPr>
            <a:endParaRPr lang="en-US" sz="3549">
              <a:solidFill>
                <a:srgbClr val="737373"/>
              </a:solidFill>
              <a:latin typeface="Montserrat Semi-Bold Bold"/>
            </a:endParaRPr>
          </a:p>
        </p:txBody>
      </p:sp>
      <p:grpSp>
        <p:nvGrpSpPr>
          <p:cNvPr id="21" name="Group 21"/>
          <p:cNvGrpSpPr/>
          <p:nvPr/>
        </p:nvGrpSpPr>
        <p:grpSpPr>
          <a:xfrm rot="-1164858">
            <a:off x="15155723" y="4887612"/>
            <a:ext cx="1403546" cy="407522"/>
            <a:chOff x="0" y="0"/>
            <a:chExt cx="369658" cy="10733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69658" cy="107331"/>
            </a:xfrm>
            <a:custGeom>
              <a:avLst/>
              <a:gdLst/>
              <a:ahLst/>
              <a:cxnLst/>
              <a:rect l="l" t="t" r="r" b="b"/>
              <a:pathLst>
                <a:path w="369658" h="107331">
                  <a:moveTo>
                    <a:pt x="53665" y="0"/>
                  </a:moveTo>
                  <a:lnTo>
                    <a:pt x="315993" y="0"/>
                  </a:lnTo>
                  <a:cubicBezTo>
                    <a:pt x="330226" y="0"/>
                    <a:pt x="343876" y="5654"/>
                    <a:pt x="353940" y="15718"/>
                  </a:cubicBezTo>
                  <a:cubicBezTo>
                    <a:pt x="364004" y="25782"/>
                    <a:pt x="369658" y="39433"/>
                    <a:pt x="369658" y="53665"/>
                  </a:cubicBezTo>
                  <a:lnTo>
                    <a:pt x="369658" y="53665"/>
                  </a:lnTo>
                  <a:cubicBezTo>
                    <a:pt x="369658" y="67898"/>
                    <a:pt x="364004" y="81548"/>
                    <a:pt x="353940" y="91613"/>
                  </a:cubicBezTo>
                  <a:cubicBezTo>
                    <a:pt x="343876" y="101677"/>
                    <a:pt x="330226" y="107331"/>
                    <a:pt x="315993" y="107331"/>
                  </a:cubicBezTo>
                  <a:lnTo>
                    <a:pt x="53665" y="107331"/>
                  </a:lnTo>
                  <a:cubicBezTo>
                    <a:pt x="39433" y="107331"/>
                    <a:pt x="25782" y="101677"/>
                    <a:pt x="15718" y="91613"/>
                  </a:cubicBezTo>
                  <a:cubicBezTo>
                    <a:pt x="5654" y="81548"/>
                    <a:pt x="0" y="67898"/>
                    <a:pt x="0" y="53665"/>
                  </a:cubicBezTo>
                  <a:lnTo>
                    <a:pt x="0" y="53665"/>
                  </a:lnTo>
                  <a:cubicBezTo>
                    <a:pt x="0" y="39433"/>
                    <a:pt x="5654" y="25782"/>
                    <a:pt x="15718" y="15718"/>
                  </a:cubicBezTo>
                  <a:cubicBezTo>
                    <a:pt x="25782" y="5654"/>
                    <a:pt x="39433" y="0"/>
                    <a:pt x="53665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35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201" t="9676" r="31595" b="8879"/>
          <a:stretch>
            <a:fillRect/>
          </a:stretch>
        </p:blipFill>
        <p:spPr>
          <a:xfrm>
            <a:off x="1028700" y="1028700"/>
            <a:ext cx="6761460" cy="669201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6761460" cy="6692018"/>
            <a:chOff x="0" y="0"/>
            <a:chExt cx="1780796" cy="17625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80796" cy="1762507"/>
            </a:xfrm>
            <a:custGeom>
              <a:avLst/>
              <a:gdLst/>
              <a:ahLst/>
              <a:cxnLst/>
              <a:rect l="l" t="t" r="r" b="b"/>
              <a:pathLst>
                <a:path w="1780796" h="1762507">
                  <a:moveTo>
                    <a:pt x="0" y="0"/>
                  </a:moveTo>
                  <a:lnTo>
                    <a:pt x="1780796" y="0"/>
                  </a:lnTo>
                  <a:lnTo>
                    <a:pt x="1780796" y="1762507"/>
                  </a:lnTo>
                  <a:lnTo>
                    <a:pt x="0" y="1762507"/>
                  </a:lnTo>
                  <a:close/>
                </a:path>
              </a:pathLst>
            </a:custGeom>
            <a:solidFill>
              <a:srgbClr val="050000">
                <a:alpha val="4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35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4322" r="3908"/>
          <a:stretch>
            <a:fillRect/>
          </a:stretch>
        </p:blipFill>
        <p:spPr>
          <a:xfrm rot="-92979">
            <a:off x="-28274" y="8091906"/>
            <a:ext cx="8875407" cy="15595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267" r="975"/>
          <a:stretch>
            <a:fillRect/>
          </a:stretch>
        </p:blipFill>
        <p:spPr>
          <a:xfrm rot="-92979">
            <a:off x="593984" y="8092065"/>
            <a:ext cx="9454535" cy="15595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18342" t="10023" r="12381"/>
          <a:stretch>
            <a:fillRect/>
          </a:stretch>
        </p:blipFill>
        <p:spPr>
          <a:xfrm>
            <a:off x="1157736" y="1595279"/>
            <a:ext cx="8397840" cy="8175872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9372718" y="3877043"/>
            <a:ext cx="411576" cy="2062186"/>
            <a:chOff x="0" y="0"/>
            <a:chExt cx="548768" cy="2749581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062" y="1083108"/>
              <a:ext cx="545707" cy="54570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062" y="2203875"/>
              <a:ext cx="545707" cy="545707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45707" cy="545707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9372718" y="9171155"/>
            <a:ext cx="6256114" cy="87145"/>
            <a:chOff x="0" y="0"/>
            <a:chExt cx="1647701" cy="2295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47701" cy="22952"/>
            </a:xfrm>
            <a:custGeom>
              <a:avLst/>
              <a:gdLst/>
              <a:ahLst/>
              <a:cxnLst/>
              <a:rect l="l" t="t" r="r" b="b"/>
              <a:pathLst>
                <a:path w="1647701" h="22952">
                  <a:moveTo>
                    <a:pt x="11476" y="0"/>
                  </a:moveTo>
                  <a:lnTo>
                    <a:pt x="1636225" y="0"/>
                  </a:lnTo>
                  <a:cubicBezTo>
                    <a:pt x="1639269" y="0"/>
                    <a:pt x="1642188" y="1209"/>
                    <a:pt x="1644340" y="3361"/>
                  </a:cubicBezTo>
                  <a:cubicBezTo>
                    <a:pt x="1646492" y="5513"/>
                    <a:pt x="1647701" y="8432"/>
                    <a:pt x="1647701" y="11476"/>
                  </a:cubicBezTo>
                  <a:lnTo>
                    <a:pt x="1647701" y="11476"/>
                  </a:lnTo>
                  <a:cubicBezTo>
                    <a:pt x="1647701" y="14519"/>
                    <a:pt x="1646492" y="17438"/>
                    <a:pt x="1644340" y="19591"/>
                  </a:cubicBezTo>
                  <a:cubicBezTo>
                    <a:pt x="1642188" y="21743"/>
                    <a:pt x="1639269" y="22952"/>
                    <a:pt x="1636225" y="22952"/>
                  </a:cubicBezTo>
                  <a:lnTo>
                    <a:pt x="11476" y="22952"/>
                  </a:lnTo>
                  <a:cubicBezTo>
                    <a:pt x="8432" y="22952"/>
                    <a:pt x="5513" y="21743"/>
                    <a:pt x="3361" y="19591"/>
                  </a:cubicBezTo>
                  <a:cubicBezTo>
                    <a:pt x="1209" y="17438"/>
                    <a:pt x="0" y="14519"/>
                    <a:pt x="0" y="11476"/>
                  </a:cubicBezTo>
                  <a:lnTo>
                    <a:pt x="0" y="11476"/>
                  </a:lnTo>
                  <a:cubicBezTo>
                    <a:pt x="0" y="8432"/>
                    <a:pt x="1209" y="5513"/>
                    <a:pt x="3361" y="3361"/>
                  </a:cubicBezTo>
                  <a:cubicBezTo>
                    <a:pt x="5513" y="1209"/>
                    <a:pt x="8432" y="0"/>
                    <a:pt x="11476" y="0"/>
                  </a:cubicBezTo>
                  <a:close/>
                </a:path>
              </a:pathLst>
            </a:custGeom>
            <a:solidFill>
              <a:srgbClr val="D91F28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35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409430" y="5331701"/>
            <a:ext cx="1448181" cy="1081964"/>
            <a:chOff x="0" y="0"/>
            <a:chExt cx="381414" cy="2849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81414" cy="284962"/>
            </a:xfrm>
            <a:custGeom>
              <a:avLst/>
              <a:gdLst/>
              <a:ahLst/>
              <a:cxnLst/>
              <a:rect l="l" t="t" r="r" b="b"/>
              <a:pathLst>
                <a:path w="381414" h="284962">
                  <a:moveTo>
                    <a:pt x="142481" y="0"/>
                  </a:moveTo>
                  <a:lnTo>
                    <a:pt x="238933" y="0"/>
                  </a:lnTo>
                  <a:cubicBezTo>
                    <a:pt x="317623" y="0"/>
                    <a:pt x="381414" y="63791"/>
                    <a:pt x="381414" y="142481"/>
                  </a:cubicBezTo>
                  <a:lnTo>
                    <a:pt x="381414" y="142481"/>
                  </a:lnTo>
                  <a:cubicBezTo>
                    <a:pt x="381414" y="180269"/>
                    <a:pt x="366402" y="216510"/>
                    <a:pt x="339682" y="243230"/>
                  </a:cubicBezTo>
                  <a:cubicBezTo>
                    <a:pt x="312962" y="269950"/>
                    <a:pt x="276721" y="284962"/>
                    <a:pt x="238933" y="284962"/>
                  </a:cubicBezTo>
                  <a:lnTo>
                    <a:pt x="142481" y="284962"/>
                  </a:lnTo>
                  <a:cubicBezTo>
                    <a:pt x="104693" y="284962"/>
                    <a:pt x="68452" y="269950"/>
                    <a:pt x="41732" y="243230"/>
                  </a:cubicBezTo>
                  <a:cubicBezTo>
                    <a:pt x="15011" y="216510"/>
                    <a:pt x="0" y="180269"/>
                    <a:pt x="0" y="142481"/>
                  </a:cubicBezTo>
                  <a:lnTo>
                    <a:pt x="0" y="142481"/>
                  </a:lnTo>
                  <a:cubicBezTo>
                    <a:pt x="0" y="104693"/>
                    <a:pt x="15011" y="68452"/>
                    <a:pt x="41732" y="41732"/>
                  </a:cubicBezTo>
                  <a:cubicBezTo>
                    <a:pt x="68452" y="15011"/>
                    <a:pt x="104693" y="0"/>
                    <a:pt x="142481" y="0"/>
                  </a:cubicBezTo>
                  <a:close/>
                </a:path>
              </a:pathLst>
            </a:custGeom>
            <a:solidFill>
              <a:srgbClr val="FF000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35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9144000" y="857430"/>
            <a:ext cx="12355435" cy="2249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79"/>
              </a:lnSpc>
            </a:pPr>
            <a:r>
              <a:rPr lang="en-US" sz="5599" dirty="0">
                <a:solidFill>
                  <a:srgbClr val="000000"/>
                </a:solidFill>
                <a:latin typeface="Montserrat Semi-Bold Bold"/>
              </a:rPr>
              <a:t>ПРОДАЖА  </a:t>
            </a:r>
          </a:p>
          <a:p>
            <a:pPr>
              <a:lnSpc>
                <a:spcPts val="5879"/>
              </a:lnSpc>
            </a:pPr>
            <a:r>
              <a:rPr lang="en-US" sz="5599" dirty="0" err="1">
                <a:solidFill>
                  <a:srgbClr val="000000"/>
                </a:solidFill>
                <a:latin typeface="Montserrat Semi-Bold Bold"/>
              </a:rPr>
              <a:t>Б</a:t>
            </a:r>
            <a:r>
              <a:rPr lang="en-US" sz="5599" dirty="0">
                <a:solidFill>
                  <a:srgbClr val="000000"/>
                </a:solidFill>
                <a:latin typeface="Montserrat Semi-Bold Bold"/>
              </a:rPr>
              <a:t>/</a:t>
            </a:r>
            <a:r>
              <a:rPr lang="en-US" sz="5599" dirty="0" err="1">
                <a:solidFill>
                  <a:srgbClr val="000000"/>
                </a:solidFill>
                <a:latin typeface="Montserrat Semi-Bold Bold"/>
              </a:rPr>
              <a:t>У</a:t>
            </a:r>
            <a:r>
              <a:rPr lang="en-US" sz="5599" dirty="0">
                <a:solidFill>
                  <a:srgbClr val="000000"/>
                </a:solidFill>
                <a:latin typeface="Montserrat Semi-Bold Bold"/>
              </a:rPr>
              <a:t> ТЕХНИКИ </a:t>
            </a:r>
          </a:p>
          <a:p>
            <a:pPr>
              <a:lnSpc>
                <a:spcPts val="5879"/>
              </a:lnSpc>
            </a:pPr>
            <a:r>
              <a:rPr lang="en-US" sz="5599" dirty="0" err="1">
                <a:solidFill>
                  <a:srgbClr val="FCC120"/>
                </a:solidFill>
                <a:latin typeface="Montserrat Semi-Bold Bold"/>
              </a:rPr>
              <a:t>С</a:t>
            </a:r>
            <a:r>
              <a:rPr lang="en-US" sz="5599" dirty="0">
                <a:solidFill>
                  <a:srgbClr val="FCC120"/>
                </a:solidFill>
                <a:latin typeface="Montserrat Semi-Bold Bold"/>
              </a:rPr>
              <a:t> ГАРАНТИЕЙ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067877" y="3581768"/>
            <a:ext cx="7191423" cy="3262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51"/>
              </a:lnSpc>
            </a:pPr>
            <a:r>
              <a:rPr lang="en-US" sz="2799" dirty="0">
                <a:solidFill>
                  <a:srgbClr val="000000"/>
                </a:solidFill>
                <a:latin typeface="Montserrat Semi-Bold Bold"/>
              </a:rPr>
              <a:t>ГАРАНТИЯ </a:t>
            </a:r>
          </a:p>
          <a:p>
            <a:pPr>
              <a:lnSpc>
                <a:spcPts val="6551"/>
              </a:lnSpc>
            </a:pPr>
            <a:r>
              <a:rPr lang="en-US" sz="2799" dirty="0">
                <a:solidFill>
                  <a:srgbClr val="000000"/>
                </a:solidFill>
                <a:latin typeface="Montserrat Semi-Bold Bold"/>
              </a:rPr>
              <a:t>ПОЛНЫЙ РЕЦИКЛ</a:t>
            </a:r>
          </a:p>
          <a:p>
            <a:pPr>
              <a:lnSpc>
                <a:spcPts val="6551"/>
              </a:lnSpc>
            </a:pPr>
            <a:r>
              <a:rPr lang="en-US" sz="2799" dirty="0">
                <a:solidFill>
                  <a:srgbClr val="000000"/>
                </a:solidFill>
                <a:latin typeface="Montserrat Semi-Bold Bold"/>
              </a:rPr>
              <a:t>ТЕХНИКА ОТ 350 Т.Р.</a:t>
            </a:r>
          </a:p>
          <a:p>
            <a:pPr>
              <a:lnSpc>
                <a:spcPts val="6551"/>
              </a:lnSpc>
            </a:pPr>
            <a:endParaRPr lang="en-US" sz="2799" dirty="0">
              <a:solidFill>
                <a:srgbClr val="000000"/>
              </a:solidFill>
              <a:latin typeface="Montserrat Semi-Bold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372718" y="6632836"/>
            <a:ext cx="9305488" cy="2099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27"/>
              </a:lnSpc>
            </a:pPr>
            <a:r>
              <a:rPr lang="en-US" sz="2799" dirty="0">
                <a:solidFill>
                  <a:srgbClr val="3E3C3E"/>
                </a:solidFill>
                <a:latin typeface="Montserrat Semi-Bold Bold"/>
              </a:rPr>
              <a:t>ВОССТАНОВЛЕННАЯ ТЕХНИКА </a:t>
            </a:r>
          </a:p>
          <a:p>
            <a:pPr>
              <a:lnSpc>
                <a:spcPts val="4227"/>
              </a:lnSpc>
            </a:pPr>
            <a:r>
              <a:rPr lang="en-US" sz="2799" dirty="0">
                <a:solidFill>
                  <a:srgbClr val="3E3C3E"/>
                </a:solidFill>
                <a:latin typeface="Montserrat Semi-Bold Bold"/>
              </a:rPr>
              <a:t>ЯПОНСКИХ, ЕВРОПЕЙСКИХ </a:t>
            </a:r>
          </a:p>
          <a:p>
            <a:pPr>
              <a:lnSpc>
                <a:spcPts val="4227"/>
              </a:lnSpc>
            </a:pPr>
            <a:r>
              <a:rPr lang="en-US" sz="2799" dirty="0" err="1">
                <a:solidFill>
                  <a:srgbClr val="3E3C3E"/>
                </a:solidFill>
                <a:latin typeface="Montserrat Semi-Bold Bold"/>
              </a:rPr>
              <a:t>И</a:t>
            </a:r>
            <a:r>
              <a:rPr lang="en-US" sz="2799" dirty="0">
                <a:solidFill>
                  <a:srgbClr val="3E3C3E"/>
                </a:solidFill>
                <a:latin typeface="Montserrat Semi-Bold Bold"/>
              </a:rPr>
              <a:t> КИТАЙСКИХ ПРОИЗВОДИТЕЛЕЙ </a:t>
            </a:r>
          </a:p>
          <a:p>
            <a:pPr>
              <a:lnSpc>
                <a:spcPts val="4227"/>
              </a:lnSpc>
            </a:pPr>
            <a:endParaRPr lang="en-US" sz="2799" dirty="0">
              <a:solidFill>
                <a:srgbClr val="3E3C3E"/>
              </a:solidFill>
              <a:latin typeface="Montserrat Semi-Bold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201" t="9676" r="33199" b="8879"/>
          <a:stretch>
            <a:fillRect/>
          </a:stretch>
        </p:blipFill>
        <p:spPr>
          <a:xfrm>
            <a:off x="11487628" y="1361627"/>
            <a:ext cx="5965807" cy="60635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4322" r="3908"/>
          <a:stretch>
            <a:fillRect/>
          </a:stretch>
        </p:blipFill>
        <p:spPr>
          <a:xfrm rot="-92979">
            <a:off x="7187369" y="8478540"/>
            <a:ext cx="8875407" cy="15595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4322" r="3908"/>
          <a:stretch>
            <a:fillRect/>
          </a:stretch>
        </p:blipFill>
        <p:spPr>
          <a:xfrm rot="-92979">
            <a:off x="9707759" y="8032615"/>
            <a:ext cx="8875407" cy="15595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12045" r="8463"/>
          <a:stretch>
            <a:fillRect/>
          </a:stretch>
        </p:blipFill>
        <p:spPr>
          <a:xfrm>
            <a:off x="8147124" y="2287332"/>
            <a:ext cx="8829620" cy="833080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900272"/>
            <a:ext cx="10230328" cy="2249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79"/>
              </a:lnSpc>
            </a:pPr>
            <a:r>
              <a:rPr lang="en-US" sz="5599">
                <a:solidFill>
                  <a:srgbClr val="000000"/>
                </a:solidFill>
                <a:latin typeface="Montserrat Semi-Bold Bold"/>
              </a:rPr>
              <a:t>УСЛУГИ ПО ОТВЕТСТВЕННОМУ ХРАНЕНИЮ ТОВАРОВ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604768"/>
            <a:ext cx="6004146" cy="1538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44"/>
              </a:lnSpc>
            </a:pPr>
            <a:r>
              <a:rPr lang="en-US" sz="2800" dirty="0">
                <a:solidFill>
                  <a:srgbClr val="545454"/>
                </a:solidFill>
                <a:latin typeface="Montserrat Semi-Bold Bold"/>
              </a:rPr>
              <a:t>ХРАНЕНИЕ НА СОБСТВЕННЫХ </a:t>
            </a:r>
            <a:r>
              <a:rPr lang="en-US" sz="2800" dirty="0" err="1">
                <a:solidFill>
                  <a:srgbClr val="545454"/>
                </a:solidFill>
                <a:latin typeface="Montserrat Semi-Bold Bold"/>
              </a:rPr>
              <a:t>И</a:t>
            </a:r>
            <a:r>
              <a:rPr lang="en-US" sz="2800" dirty="0">
                <a:solidFill>
                  <a:srgbClr val="545454"/>
                </a:solidFill>
                <a:latin typeface="Montserrat Semi-Bold Bold"/>
              </a:rPr>
              <a:t> АРЕНДУЕМЫХ ПЛОЩАДЯХ ОТ 1 ПАЛЛЕТА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02716" y="8725230"/>
            <a:ext cx="6256114" cy="87145"/>
            <a:chOff x="0" y="0"/>
            <a:chExt cx="1647701" cy="2295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47701" cy="22952"/>
            </a:xfrm>
            <a:custGeom>
              <a:avLst/>
              <a:gdLst/>
              <a:ahLst/>
              <a:cxnLst/>
              <a:rect l="l" t="t" r="r" b="b"/>
              <a:pathLst>
                <a:path w="1647701" h="22952">
                  <a:moveTo>
                    <a:pt x="11476" y="0"/>
                  </a:moveTo>
                  <a:lnTo>
                    <a:pt x="1636225" y="0"/>
                  </a:lnTo>
                  <a:cubicBezTo>
                    <a:pt x="1639269" y="0"/>
                    <a:pt x="1642188" y="1209"/>
                    <a:pt x="1644340" y="3361"/>
                  </a:cubicBezTo>
                  <a:cubicBezTo>
                    <a:pt x="1646492" y="5513"/>
                    <a:pt x="1647701" y="8432"/>
                    <a:pt x="1647701" y="11476"/>
                  </a:cubicBezTo>
                  <a:lnTo>
                    <a:pt x="1647701" y="11476"/>
                  </a:lnTo>
                  <a:cubicBezTo>
                    <a:pt x="1647701" y="14519"/>
                    <a:pt x="1646492" y="17438"/>
                    <a:pt x="1644340" y="19591"/>
                  </a:cubicBezTo>
                  <a:cubicBezTo>
                    <a:pt x="1642188" y="21743"/>
                    <a:pt x="1639269" y="22952"/>
                    <a:pt x="1636225" y="22952"/>
                  </a:cubicBezTo>
                  <a:lnTo>
                    <a:pt x="11476" y="22952"/>
                  </a:lnTo>
                  <a:cubicBezTo>
                    <a:pt x="8432" y="22952"/>
                    <a:pt x="5513" y="21743"/>
                    <a:pt x="3361" y="19591"/>
                  </a:cubicBezTo>
                  <a:cubicBezTo>
                    <a:pt x="1209" y="17438"/>
                    <a:pt x="0" y="14519"/>
                    <a:pt x="0" y="11476"/>
                  </a:cubicBezTo>
                  <a:lnTo>
                    <a:pt x="0" y="11476"/>
                  </a:lnTo>
                  <a:cubicBezTo>
                    <a:pt x="0" y="8432"/>
                    <a:pt x="1209" y="5513"/>
                    <a:pt x="3361" y="3361"/>
                  </a:cubicBezTo>
                  <a:cubicBezTo>
                    <a:pt x="5513" y="1209"/>
                    <a:pt x="8432" y="0"/>
                    <a:pt x="11476" y="0"/>
                  </a:cubicBezTo>
                  <a:close/>
                </a:path>
              </a:pathLst>
            </a:custGeom>
            <a:solidFill>
              <a:srgbClr val="D91F2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35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313" r="9885" b="12882"/>
          <a:stretch>
            <a:fillRect/>
          </a:stretch>
        </p:blipFill>
        <p:spPr>
          <a:xfrm>
            <a:off x="1320072" y="1256757"/>
            <a:ext cx="6320004" cy="64803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446" t="3543" b="3543"/>
          <a:stretch>
            <a:fillRect/>
          </a:stretch>
        </p:blipFill>
        <p:spPr>
          <a:xfrm>
            <a:off x="1624643" y="8660423"/>
            <a:ext cx="7945436" cy="11957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446" t="3543" b="3543"/>
          <a:stretch>
            <a:fillRect/>
          </a:stretch>
        </p:blipFill>
        <p:spPr>
          <a:xfrm rot="405787">
            <a:off x="42765" y="8627559"/>
            <a:ext cx="7945436" cy="119575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114285" y="8347997"/>
            <a:ext cx="6256114" cy="87145"/>
            <a:chOff x="0" y="0"/>
            <a:chExt cx="1647701" cy="229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47701" cy="22952"/>
            </a:xfrm>
            <a:custGeom>
              <a:avLst/>
              <a:gdLst/>
              <a:ahLst/>
              <a:cxnLst/>
              <a:rect l="l" t="t" r="r" b="b"/>
              <a:pathLst>
                <a:path w="1647701" h="22952">
                  <a:moveTo>
                    <a:pt x="11476" y="0"/>
                  </a:moveTo>
                  <a:lnTo>
                    <a:pt x="1636225" y="0"/>
                  </a:lnTo>
                  <a:cubicBezTo>
                    <a:pt x="1639269" y="0"/>
                    <a:pt x="1642188" y="1209"/>
                    <a:pt x="1644340" y="3361"/>
                  </a:cubicBezTo>
                  <a:cubicBezTo>
                    <a:pt x="1646492" y="5513"/>
                    <a:pt x="1647701" y="8432"/>
                    <a:pt x="1647701" y="11476"/>
                  </a:cubicBezTo>
                  <a:lnTo>
                    <a:pt x="1647701" y="11476"/>
                  </a:lnTo>
                  <a:cubicBezTo>
                    <a:pt x="1647701" y="14519"/>
                    <a:pt x="1646492" y="17438"/>
                    <a:pt x="1644340" y="19591"/>
                  </a:cubicBezTo>
                  <a:cubicBezTo>
                    <a:pt x="1642188" y="21743"/>
                    <a:pt x="1639269" y="22952"/>
                    <a:pt x="1636225" y="22952"/>
                  </a:cubicBezTo>
                  <a:lnTo>
                    <a:pt x="11476" y="22952"/>
                  </a:lnTo>
                  <a:cubicBezTo>
                    <a:pt x="8432" y="22952"/>
                    <a:pt x="5513" y="21743"/>
                    <a:pt x="3361" y="19591"/>
                  </a:cubicBezTo>
                  <a:cubicBezTo>
                    <a:pt x="1209" y="17438"/>
                    <a:pt x="0" y="14519"/>
                    <a:pt x="0" y="11476"/>
                  </a:cubicBezTo>
                  <a:lnTo>
                    <a:pt x="0" y="11476"/>
                  </a:lnTo>
                  <a:cubicBezTo>
                    <a:pt x="0" y="8432"/>
                    <a:pt x="1209" y="5513"/>
                    <a:pt x="3361" y="3361"/>
                  </a:cubicBezTo>
                  <a:cubicBezTo>
                    <a:pt x="5513" y="1209"/>
                    <a:pt x="8432" y="0"/>
                    <a:pt x="11476" y="0"/>
                  </a:cubicBezTo>
                  <a:close/>
                </a:path>
              </a:pathLst>
            </a:custGeom>
            <a:solidFill>
              <a:srgbClr val="D91F2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35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4285" y="4734220"/>
            <a:ext cx="409280" cy="4092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4285" y="5786797"/>
            <a:ext cx="409280" cy="4092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4285" y="3434451"/>
            <a:ext cx="409280" cy="4092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l="9257" t="12233" r="7778"/>
          <a:stretch>
            <a:fillRect/>
          </a:stretch>
        </p:blipFill>
        <p:spPr>
          <a:xfrm>
            <a:off x="1320072" y="1783450"/>
            <a:ext cx="8794214" cy="930336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114285" y="1342482"/>
            <a:ext cx="4504378" cy="150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5600">
                <a:solidFill>
                  <a:srgbClr val="000000"/>
                </a:solidFill>
                <a:latin typeface="Montserrat Semi-Bold Bold"/>
              </a:rPr>
              <a:t>ТЕХНИКА </a:t>
            </a:r>
          </a:p>
          <a:p>
            <a:pPr>
              <a:lnSpc>
                <a:spcPts val="5880"/>
              </a:lnSpc>
            </a:pPr>
            <a:r>
              <a:rPr lang="en-US" sz="5600">
                <a:solidFill>
                  <a:srgbClr val="000000"/>
                </a:solidFill>
                <a:latin typeface="Montserrat Semi-Bold Bold"/>
              </a:rPr>
              <a:t>В АРЕНДУ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987836" y="3369945"/>
            <a:ext cx="5654038" cy="1322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799" dirty="0">
                <a:solidFill>
                  <a:srgbClr val="000000"/>
                </a:solidFill>
                <a:latin typeface="Montserrat Semi-Bold Bold"/>
              </a:rPr>
              <a:t>АРЕНДНЫЙ ПАРК БОЛЕЕ </a:t>
            </a:r>
          </a:p>
          <a:p>
            <a:pPr>
              <a:lnSpc>
                <a:spcPts val="3499"/>
              </a:lnSpc>
            </a:pPr>
            <a:r>
              <a:rPr lang="en-US" sz="2799" dirty="0">
                <a:solidFill>
                  <a:srgbClr val="000000"/>
                </a:solidFill>
                <a:latin typeface="Montserrat Semi-Bold Bold"/>
              </a:rPr>
              <a:t>100 ЕДИНИЦ ТЕХНИКИ</a:t>
            </a:r>
          </a:p>
          <a:p>
            <a:pPr>
              <a:lnSpc>
                <a:spcPts val="3499"/>
              </a:lnSpc>
            </a:pPr>
            <a:endParaRPr lang="en-US" sz="2799" dirty="0">
              <a:solidFill>
                <a:srgbClr val="000000"/>
              </a:solidFill>
              <a:latin typeface="Montserrat Semi-Bold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987836" y="4734220"/>
            <a:ext cx="5654038" cy="425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799" dirty="0">
                <a:solidFill>
                  <a:srgbClr val="000000"/>
                </a:solidFill>
                <a:latin typeface="Montserrat Semi-Bold Bold"/>
              </a:rPr>
              <a:t>ДОЛГОСРОЧНАЯ АРЕНДА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987836" y="5786797"/>
            <a:ext cx="5654038" cy="1322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799" dirty="0">
                <a:solidFill>
                  <a:srgbClr val="000000"/>
                </a:solidFill>
                <a:latin typeface="Montserrat Semi-Bold Bold"/>
              </a:rPr>
              <a:t>ВОЗМОЖНОСТЬ ПРЕДОСТАВЛЕНИЯ НОВОЙ ТЕХНИКИ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81812" y="1314964"/>
            <a:ext cx="5847398" cy="7286402"/>
            <a:chOff x="0" y="0"/>
            <a:chExt cx="1540055" cy="19190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40055" cy="1919052"/>
            </a:xfrm>
            <a:custGeom>
              <a:avLst/>
              <a:gdLst/>
              <a:ahLst/>
              <a:cxnLst/>
              <a:rect l="l" t="t" r="r" b="b"/>
              <a:pathLst>
                <a:path w="1540055" h="1919052">
                  <a:moveTo>
                    <a:pt x="0" y="0"/>
                  </a:moveTo>
                  <a:lnTo>
                    <a:pt x="1540055" y="0"/>
                  </a:lnTo>
                  <a:lnTo>
                    <a:pt x="1540055" y="1919052"/>
                  </a:lnTo>
                  <a:lnTo>
                    <a:pt x="0" y="1919052"/>
                  </a:lnTo>
                  <a:close/>
                </a:path>
              </a:pathLst>
            </a:custGeom>
            <a:solidFill>
              <a:srgbClr val="FCC1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3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58790" y="1379258"/>
            <a:ext cx="9923021" cy="6993771"/>
            <a:chOff x="0" y="85725"/>
            <a:chExt cx="13230695" cy="932502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9615" y="4567027"/>
              <a:ext cx="545707" cy="54570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9615" y="5687793"/>
              <a:ext cx="545707" cy="54570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6553" y="3483919"/>
              <a:ext cx="545707" cy="545707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15451" y="85725"/>
              <a:ext cx="13215244" cy="20377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80"/>
                </a:lnSpc>
              </a:pPr>
              <a:r>
                <a:rPr lang="en-US" sz="5600">
                  <a:solidFill>
                    <a:srgbClr val="000000"/>
                  </a:solidFill>
                  <a:latin typeface="Montserrat Semi-Bold Bold"/>
                </a:rPr>
                <a:t>СТЕЛЛАЖНОЕ ОБОРУДОВАНИЕ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01329" y="2981417"/>
              <a:ext cx="10169864" cy="2212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999"/>
                </a:lnSpc>
              </a:pPr>
              <a:r>
                <a:rPr lang="en-US" sz="2799" dirty="0">
                  <a:solidFill>
                    <a:srgbClr val="000000"/>
                  </a:solidFill>
                  <a:latin typeface="Montserrat Semi-Bold Bold"/>
                </a:rPr>
                <a:t>ПОСТАВКА НОВЫХ </a:t>
              </a:r>
              <a:r>
                <a:rPr lang="en-US" sz="2799" dirty="0" err="1">
                  <a:solidFill>
                    <a:srgbClr val="000000"/>
                  </a:solidFill>
                  <a:latin typeface="Montserrat Semi-Bold Bold"/>
                </a:rPr>
                <a:t>И</a:t>
              </a:r>
              <a:r>
                <a:rPr lang="en-US" sz="2799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ontserrat Semi-Bold Bold"/>
                </a:rPr>
                <a:t>Б</a:t>
              </a:r>
              <a:r>
                <a:rPr lang="en-US" sz="2799" dirty="0">
                  <a:solidFill>
                    <a:srgbClr val="000000"/>
                  </a:solidFill>
                  <a:latin typeface="Montserrat Semi-Bold Bold"/>
                </a:rPr>
                <a:t>/</a:t>
              </a:r>
              <a:r>
                <a:rPr lang="en-US" sz="2799" dirty="0" err="1">
                  <a:solidFill>
                    <a:srgbClr val="000000"/>
                  </a:solidFill>
                  <a:latin typeface="Montserrat Semi-Bold Bold"/>
                </a:rPr>
                <a:t>У</a:t>
              </a:r>
              <a:r>
                <a:rPr lang="en-US" sz="2799" dirty="0">
                  <a:solidFill>
                    <a:srgbClr val="000000"/>
                  </a:solidFill>
                  <a:latin typeface="Montserrat Semi-Bold Bold"/>
                </a:rPr>
                <a:t> СТЕЛЛАЖЕЙ</a:t>
              </a:r>
            </a:p>
            <a:p>
              <a:pPr>
                <a:lnSpc>
                  <a:spcPts val="6999"/>
                </a:lnSpc>
              </a:pPr>
              <a:r>
                <a:rPr lang="en-US" sz="2799" dirty="0">
                  <a:solidFill>
                    <a:srgbClr val="000000"/>
                  </a:solidFill>
                  <a:latin typeface="Montserrat Semi-Bold Bold"/>
                </a:rPr>
                <a:t>МОНТАЖ «ПОД КЛЮЧ»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52701" y="4965228"/>
              <a:ext cx="9441422" cy="1933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799" dirty="0">
                  <a:solidFill>
                    <a:srgbClr val="000000"/>
                  </a:solidFill>
                  <a:latin typeface="Montserrat Semi-Bold Bold"/>
                </a:rPr>
                <a:t> </a:t>
              </a:r>
            </a:p>
            <a:p>
              <a:pPr>
                <a:lnSpc>
                  <a:spcPts val="3919"/>
                </a:lnSpc>
              </a:pPr>
              <a:r>
                <a:rPr lang="en-US" sz="2799" dirty="0">
                  <a:solidFill>
                    <a:srgbClr val="000000"/>
                  </a:solidFill>
                  <a:latin typeface="Montserrat Semi-Bold Bold"/>
                </a:rPr>
                <a:t>РЕМОНТ </a:t>
              </a:r>
              <a:r>
                <a:rPr lang="en-US" sz="2799" dirty="0" err="1">
                  <a:solidFill>
                    <a:srgbClr val="000000"/>
                  </a:solidFill>
                  <a:latin typeface="Montserrat Semi-Bold Bold"/>
                </a:rPr>
                <a:t>И</a:t>
              </a:r>
              <a:r>
                <a:rPr lang="en-US" sz="2799" dirty="0">
                  <a:solidFill>
                    <a:srgbClr val="000000"/>
                  </a:solidFill>
                  <a:latin typeface="Montserrat Semi-Bold Bold"/>
                </a:rPr>
                <a:t> ЗАМЕНА ПОВРЕЖДЕННЫХ ДЕТАЛЕЙ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0" y="9294560"/>
              <a:ext cx="8341486" cy="116193"/>
              <a:chOff x="0" y="0"/>
              <a:chExt cx="1647701" cy="2295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647701" cy="22952"/>
              </a:xfrm>
              <a:custGeom>
                <a:avLst/>
                <a:gdLst/>
                <a:ahLst/>
                <a:cxnLst/>
                <a:rect l="l" t="t" r="r" b="b"/>
                <a:pathLst>
                  <a:path w="1647701" h="22952">
                    <a:moveTo>
                      <a:pt x="11476" y="0"/>
                    </a:moveTo>
                    <a:lnTo>
                      <a:pt x="1636225" y="0"/>
                    </a:lnTo>
                    <a:cubicBezTo>
                      <a:pt x="1639269" y="0"/>
                      <a:pt x="1642188" y="1209"/>
                      <a:pt x="1644340" y="3361"/>
                    </a:cubicBezTo>
                    <a:cubicBezTo>
                      <a:pt x="1646492" y="5513"/>
                      <a:pt x="1647701" y="8432"/>
                      <a:pt x="1647701" y="11476"/>
                    </a:cubicBezTo>
                    <a:lnTo>
                      <a:pt x="1647701" y="11476"/>
                    </a:lnTo>
                    <a:cubicBezTo>
                      <a:pt x="1647701" y="14519"/>
                      <a:pt x="1646492" y="17438"/>
                      <a:pt x="1644340" y="19591"/>
                    </a:cubicBezTo>
                    <a:cubicBezTo>
                      <a:pt x="1642188" y="21743"/>
                      <a:pt x="1639269" y="22952"/>
                      <a:pt x="1636225" y="22952"/>
                    </a:cubicBezTo>
                    <a:lnTo>
                      <a:pt x="11476" y="22952"/>
                    </a:lnTo>
                    <a:cubicBezTo>
                      <a:pt x="8432" y="22952"/>
                      <a:pt x="5513" y="21743"/>
                      <a:pt x="3361" y="19591"/>
                    </a:cubicBezTo>
                    <a:cubicBezTo>
                      <a:pt x="1209" y="17438"/>
                      <a:pt x="0" y="14519"/>
                      <a:pt x="0" y="11476"/>
                    </a:cubicBezTo>
                    <a:lnTo>
                      <a:pt x="0" y="11476"/>
                    </a:lnTo>
                    <a:cubicBezTo>
                      <a:pt x="0" y="8432"/>
                      <a:pt x="1209" y="5513"/>
                      <a:pt x="3361" y="3361"/>
                    </a:cubicBezTo>
                    <a:cubicBezTo>
                      <a:pt x="5513" y="1209"/>
                      <a:pt x="8432" y="0"/>
                      <a:pt x="11476" y="0"/>
                    </a:cubicBezTo>
                    <a:close/>
                  </a:path>
                </a:pathLst>
              </a:custGeom>
              <a:solidFill>
                <a:srgbClr val="D91F28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28575"/>
                <a:ext cx="812800" cy="7842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35"/>
                  </a:lnSpc>
                </a:pPr>
                <a:endParaRPr/>
              </a:p>
            </p:txBody>
          </p:sp>
        </p:grp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 l="4322" r="3908"/>
          <a:stretch>
            <a:fillRect/>
          </a:stretch>
        </p:blipFill>
        <p:spPr>
          <a:xfrm>
            <a:off x="9144000" y="6813510"/>
            <a:ext cx="8875407" cy="155952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 l="995" r="3908"/>
          <a:stretch>
            <a:fillRect/>
          </a:stretch>
        </p:blipFill>
        <p:spPr>
          <a:xfrm rot="-237890">
            <a:off x="9627939" y="7085286"/>
            <a:ext cx="7907529" cy="134084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 l="4322" r="3908"/>
          <a:stretch>
            <a:fillRect/>
          </a:stretch>
        </p:blipFill>
        <p:spPr>
          <a:xfrm rot="-1090815">
            <a:off x="13592135" y="7999192"/>
            <a:ext cx="4255109" cy="74767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/>
          <a:srcRect r="14357" b="8380"/>
          <a:stretch>
            <a:fillRect/>
          </a:stretch>
        </p:blipFill>
        <p:spPr>
          <a:xfrm>
            <a:off x="8285826" y="1824240"/>
            <a:ext cx="9571850" cy="767985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 l="20745" r="358"/>
          <a:stretch>
            <a:fillRect/>
          </a:stretch>
        </p:blipFill>
        <p:spPr>
          <a:xfrm>
            <a:off x="9900304" y="1794204"/>
            <a:ext cx="10771677" cy="767985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669681"/>
            <a:ext cx="6057302" cy="6153951"/>
            <a:chOff x="0" y="0"/>
            <a:chExt cx="1595339" cy="16207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339" cy="1620794"/>
            </a:xfrm>
            <a:custGeom>
              <a:avLst/>
              <a:gdLst/>
              <a:ahLst/>
              <a:cxnLst/>
              <a:rect l="l" t="t" r="r" b="b"/>
              <a:pathLst>
                <a:path w="1595339" h="1620794">
                  <a:moveTo>
                    <a:pt x="0" y="0"/>
                  </a:moveTo>
                  <a:lnTo>
                    <a:pt x="1595339" y="0"/>
                  </a:lnTo>
                  <a:lnTo>
                    <a:pt x="1595339" y="1620794"/>
                  </a:lnTo>
                  <a:lnTo>
                    <a:pt x="0" y="1620794"/>
                  </a:lnTo>
                  <a:close/>
                </a:path>
              </a:pathLst>
            </a:custGeom>
            <a:solidFill>
              <a:srgbClr val="FCC1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35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601317"/>
            <a:ext cx="14974893" cy="150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5600">
                <a:solidFill>
                  <a:srgbClr val="000000"/>
                </a:solidFill>
                <a:latin typeface="Montserrat Semi-Bold Bold"/>
              </a:rPr>
              <a:t>СТРОИТЕЛЬСТВО СКЛАДСКИХ КОМПЛЕКСОВ </a:t>
            </a:r>
            <a:r>
              <a:rPr lang="en-US" sz="5600">
                <a:solidFill>
                  <a:srgbClr val="FCC120"/>
                </a:solidFill>
                <a:latin typeface="Montserrat Semi-Bold Bold"/>
              </a:rPr>
              <a:t>«ПОД КЛЮЧ»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2898"/>
          <a:stretch>
            <a:fillRect/>
          </a:stretch>
        </p:blipFill>
        <p:spPr>
          <a:xfrm>
            <a:off x="1028700" y="3943104"/>
            <a:ext cx="7149648" cy="531519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516147" y="2698256"/>
            <a:ext cx="9040492" cy="516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8"/>
              </a:lnSpc>
            </a:pPr>
            <a:r>
              <a:rPr lang="en-US" sz="2800" dirty="0">
                <a:solidFill>
                  <a:srgbClr val="000000"/>
                </a:solidFill>
                <a:latin typeface="Montserrat Semi-Bold Bold"/>
              </a:rPr>
              <a:t>СТРОИТЕЛЬСТВО СКЛАДСКИХ КОМПЛЕКСОВ ПОД АРЕНДУ </a:t>
            </a:r>
            <a:r>
              <a:rPr lang="en-US" sz="2800" dirty="0" err="1">
                <a:solidFill>
                  <a:srgbClr val="000000"/>
                </a:solidFill>
                <a:latin typeface="Montserrat Semi-Bold Bold"/>
              </a:rPr>
              <a:t>И</a:t>
            </a:r>
            <a:r>
              <a:rPr lang="en-US" sz="2800" dirty="0">
                <a:solidFill>
                  <a:srgbClr val="000000"/>
                </a:solidFill>
                <a:latin typeface="Montserrat Semi-Bold Bold"/>
              </a:rPr>
              <a:t> ВЫКУП</a:t>
            </a:r>
          </a:p>
          <a:p>
            <a:pPr>
              <a:lnSpc>
                <a:spcPts val="3108"/>
              </a:lnSpc>
            </a:pPr>
            <a:endParaRPr lang="en-US" sz="2800" dirty="0">
              <a:solidFill>
                <a:srgbClr val="000000"/>
              </a:solidFill>
              <a:latin typeface="Montserrat Semi-Bold Bold"/>
            </a:endParaRPr>
          </a:p>
          <a:p>
            <a:pPr>
              <a:lnSpc>
                <a:spcPts val="3108"/>
              </a:lnSpc>
            </a:pPr>
            <a:r>
              <a:rPr lang="en-US" sz="2800" dirty="0">
                <a:solidFill>
                  <a:srgbClr val="000000"/>
                </a:solidFill>
                <a:latin typeface="Montserrat Semi-Bold Bold"/>
              </a:rPr>
              <a:t>ИНДИВИДУАЛЬНЫЙ ПОДХОД </a:t>
            </a:r>
            <a:r>
              <a:rPr lang="en-US" sz="2800" dirty="0" err="1">
                <a:solidFill>
                  <a:srgbClr val="000000"/>
                </a:solidFill>
                <a:latin typeface="Montserrat Semi-Bold Bold"/>
              </a:rPr>
              <a:t>К</a:t>
            </a:r>
            <a:r>
              <a:rPr lang="en-US" sz="2800" dirty="0">
                <a:solidFill>
                  <a:srgbClr val="000000"/>
                </a:solidFill>
                <a:latin typeface="Montserrat Semi-Bold Bold"/>
              </a:rPr>
              <a:t> КАЖДОМУ КЛИЕНТУ</a:t>
            </a:r>
          </a:p>
          <a:p>
            <a:pPr>
              <a:lnSpc>
                <a:spcPts val="3108"/>
              </a:lnSpc>
            </a:pPr>
            <a:endParaRPr lang="en-US" sz="2800" dirty="0">
              <a:solidFill>
                <a:srgbClr val="000000"/>
              </a:solidFill>
              <a:latin typeface="Montserrat Semi-Bold Bold"/>
            </a:endParaRPr>
          </a:p>
          <a:p>
            <a:pPr>
              <a:lnSpc>
                <a:spcPts val="3108"/>
              </a:lnSpc>
            </a:pPr>
            <a:r>
              <a:rPr lang="en-US" sz="2800" dirty="0">
                <a:solidFill>
                  <a:srgbClr val="000000"/>
                </a:solidFill>
                <a:latin typeface="Montserrat Semi-Bold Bold"/>
              </a:rPr>
              <a:t>КОНТРОЛЬ НА ВСЕХ ЭТАПАХ СТРОИТЕЛЬСТВА</a:t>
            </a:r>
          </a:p>
          <a:p>
            <a:pPr>
              <a:lnSpc>
                <a:spcPts val="3108"/>
              </a:lnSpc>
            </a:pPr>
            <a:endParaRPr lang="en-US" sz="2800" dirty="0">
              <a:solidFill>
                <a:srgbClr val="000000"/>
              </a:solidFill>
              <a:latin typeface="Montserrat Semi-Bold Bold"/>
            </a:endParaRPr>
          </a:p>
          <a:p>
            <a:pPr>
              <a:lnSpc>
                <a:spcPts val="3108"/>
              </a:lnSpc>
            </a:pPr>
            <a:r>
              <a:rPr lang="en-US" sz="2800" dirty="0">
                <a:solidFill>
                  <a:srgbClr val="000000"/>
                </a:solidFill>
                <a:latin typeface="Montserrat Semi-Bold Bold"/>
              </a:rPr>
              <a:t>ВОЗМОЖНОСТЬ БРЕНДИРОВАНИЯ ФАСАДОВ </a:t>
            </a:r>
            <a:r>
              <a:rPr lang="en-US" sz="2800" dirty="0" err="1">
                <a:solidFill>
                  <a:srgbClr val="000000"/>
                </a:solidFill>
                <a:latin typeface="Montserrat Semi-Bold Bold"/>
              </a:rPr>
              <a:t>В</a:t>
            </a:r>
            <a:r>
              <a:rPr lang="en-US" sz="2800" dirty="0">
                <a:solidFill>
                  <a:srgbClr val="000000"/>
                </a:solidFill>
                <a:latin typeface="Montserrat Semi-Bold Bold"/>
              </a:rPr>
              <a:t> КОРПОРАТИВНЫЕ ЦВЕТА ЗАКАЗЧИКА </a:t>
            </a:r>
          </a:p>
          <a:p>
            <a:pPr>
              <a:lnSpc>
                <a:spcPts val="3108"/>
              </a:lnSpc>
            </a:pPr>
            <a:endParaRPr lang="en-US" sz="2800" dirty="0">
              <a:solidFill>
                <a:srgbClr val="000000"/>
              </a:solidFill>
              <a:latin typeface="Montserrat Semi-Bold Bold"/>
            </a:endParaRPr>
          </a:p>
          <a:p>
            <a:pPr>
              <a:lnSpc>
                <a:spcPts val="3108"/>
              </a:lnSpc>
            </a:pPr>
            <a:r>
              <a:rPr lang="en-US" sz="2800" dirty="0">
                <a:solidFill>
                  <a:srgbClr val="000000"/>
                </a:solidFill>
                <a:latin typeface="Montserrat Semi-Bold Bold"/>
              </a:rPr>
              <a:t>ОБСЛУЖИВАНИЕ ПО СИСТЕМЕ FULL-SERVICE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714309" y="2669681"/>
            <a:ext cx="409280" cy="5108829"/>
            <a:chOff x="0" y="0"/>
            <a:chExt cx="545707" cy="681177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583532"/>
              <a:ext cx="545707" cy="545707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45707" cy="54570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3167064"/>
              <a:ext cx="545707" cy="545707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4754171"/>
              <a:ext cx="545707" cy="545707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6266065"/>
              <a:ext cx="545707" cy="545707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1003186" y="9171155"/>
            <a:ext cx="6256114" cy="87145"/>
            <a:chOff x="0" y="0"/>
            <a:chExt cx="1647701" cy="2295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47701" cy="22952"/>
            </a:xfrm>
            <a:custGeom>
              <a:avLst/>
              <a:gdLst/>
              <a:ahLst/>
              <a:cxnLst/>
              <a:rect l="l" t="t" r="r" b="b"/>
              <a:pathLst>
                <a:path w="1647701" h="22952">
                  <a:moveTo>
                    <a:pt x="11476" y="0"/>
                  </a:moveTo>
                  <a:lnTo>
                    <a:pt x="1636225" y="0"/>
                  </a:lnTo>
                  <a:cubicBezTo>
                    <a:pt x="1639269" y="0"/>
                    <a:pt x="1642188" y="1209"/>
                    <a:pt x="1644340" y="3361"/>
                  </a:cubicBezTo>
                  <a:cubicBezTo>
                    <a:pt x="1646492" y="5513"/>
                    <a:pt x="1647701" y="8432"/>
                    <a:pt x="1647701" y="11476"/>
                  </a:cubicBezTo>
                  <a:lnTo>
                    <a:pt x="1647701" y="11476"/>
                  </a:lnTo>
                  <a:cubicBezTo>
                    <a:pt x="1647701" y="14519"/>
                    <a:pt x="1646492" y="17438"/>
                    <a:pt x="1644340" y="19591"/>
                  </a:cubicBezTo>
                  <a:cubicBezTo>
                    <a:pt x="1642188" y="21743"/>
                    <a:pt x="1639269" y="22952"/>
                    <a:pt x="1636225" y="22952"/>
                  </a:cubicBezTo>
                  <a:lnTo>
                    <a:pt x="11476" y="22952"/>
                  </a:lnTo>
                  <a:cubicBezTo>
                    <a:pt x="8432" y="22952"/>
                    <a:pt x="5513" y="21743"/>
                    <a:pt x="3361" y="19591"/>
                  </a:cubicBezTo>
                  <a:cubicBezTo>
                    <a:pt x="1209" y="17438"/>
                    <a:pt x="0" y="14519"/>
                    <a:pt x="0" y="11476"/>
                  </a:cubicBezTo>
                  <a:lnTo>
                    <a:pt x="0" y="11476"/>
                  </a:lnTo>
                  <a:cubicBezTo>
                    <a:pt x="0" y="8432"/>
                    <a:pt x="1209" y="5513"/>
                    <a:pt x="3361" y="3361"/>
                  </a:cubicBezTo>
                  <a:cubicBezTo>
                    <a:pt x="5513" y="1209"/>
                    <a:pt x="8432" y="0"/>
                    <a:pt x="11476" y="0"/>
                  </a:cubicBezTo>
                  <a:close/>
                </a:path>
              </a:pathLst>
            </a:custGeom>
            <a:solidFill>
              <a:srgbClr val="D91F2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35"/>
                </a:lnSpc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360</Words>
  <Application>Microsoft Macintosh PowerPoint</Application>
  <PresentationFormat>Произвольный</PresentationFormat>
  <Paragraphs>87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Montserrat Semi-Bold Bold</vt:lpstr>
      <vt:lpstr>Montserrat Semi-Bold</vt:lpstr>
      <vt:lpstr>Arial</vt:lpstr>
      <vt:lpstr>Artegra Sans Extended Bold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ГК «Кар-груп» ООО «ПОДЪЕМНЫЕ ТЕХНОЛОГИИ»</dc:title>
  <cp:lastModifiedBy>Microsoft Office User</cp:lastModifiedBy>
  <cp:revision>2</cp:revision>
  <dcterms:created xsi:type="dcterms:W3CDTF">2006-08-16T00:00:00Z</dcterms:created>
  <dcterms:modified xsi:type="dcterms:W3CDTF">2023-02-01T09:08:30Z</dcterms:modified>
  <dc:identifier>DAFW1URGWz8</dc:identifier>
</cp:coreProperties>
</file>